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sz="3000">
                <a:solidFill>
                  <a:schemeClr val="dk2"/>
                </a:solidFill>
              </a:rPr>
              <a:t>underlying; more than one word; has to applicable to other works; lesson learned; broader; author’s message to reader</a:t>
            </a:r>
          </a:p>
          <a:p>
            <a:pPr lvl="0">
              <a:spcBef>
                <a:spcPts val="60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>
                <a:solidFill>
                  <a:schemeClr val="dk2"/>
                </a:solidFill>
              </a:rPr>
              <a:t>easier to find; can be one word; part of a theme; main idea or gist; specific; subject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 rot="10800000">
            <a:off x="0" y="3093234"/>
            <a:ext cx="8458200" cy="712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2pPr>
            <a:lvl3pPr lvl="2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3pPr>
            <a:lvl4pPr lvl="3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4pPr>
            <a:lvl5pPr lvl="4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5pPr>
            <a:lvl6pPr lvl="5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6pPr>
            <a:lvl7pPr lvl="6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7pPr>
            <a:lvl8pPr lvl="7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8pPr>
            <a:lvl9pPr lvl="8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57200" y="1460499"/>
            <a:ext cx="4030200" cy="3465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656667" y="1461908"/>
            <a:ext cx="4030200" cy="3465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0" y="4406309"/>
            <a:ext cx="8686800" cy="519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24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dk2"/>
              </a:buClr>
              <a:buSzPct val="100000"/>
              <a:buChar char="●"/>
              <a:defRPr sz="3000">
                <a:solidFill>
                  <a:schemeClr val="dk2"/>
                </a:solidFill>
              </a:defRPr>
            </a:lvl1pPr>
            <a:lvl2pPr lvl="1">
              <a:spcBef>
                <a:spcPts val="480"/>
              </a:spcBef>
              <a:buClr>
                <a:schemeClr val="dk2"/>
              </a:buClr>
              <a:buSzPct val="100000"/>
              <a:buChar char="○"/>
              <a:defRPr sz="2400">
                <a:solidFill>
                  <a:schemeClr val="dk2"/>
                </a:solidFill>
              </a:defRPr>
            </a:lvl2pPr>
            <a:lvl3pPr lvl="2">
              <a:spcBef>
                <a:spcPts val="480"/>
              </a:spcBef>
              <a:buClr>
                <a:schemeClr val="dk2"/>
              </a:buClr>
              <a:buSzPct val="100000"/>
              <a:buChar char="■"/>
              <a:defRPr sz="2400">
                <a:solidFill>
                  <a:schemeClr val="dk2"/>
                </a:solidFill>
              </a:defRPr>
            </a:lvl3pPr>
            <a:lvl4pPr lvl="3">
              <a:spcBef>
                <a:spcPts val="360"/>
              </a:spcBef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4pPr>
            <a:lvl5pPr lvl="4">
              <a:spcBef>
                <a:spcPts val="360"/>
              </a:spcBef>
              <a:buClr>
                <a:schemeClr val="dk2"/>
              </a:buClr>
              <a:buSzPct val="100000"/>
              <a:buChar char="○"/>
              <a:defRPr sz="1800">
                <a:solidFill>
                  <a:schemeClr val="dk2"/>
                </a:solidFill>
              </a:defRPr>
            </a:lvl5pPr>
            <a:lvl6pPr lvl="5">
              <a:spcBef>
                <a:spcPts val="360"/>
              </a:spcBef>
              <a:buClr>
                <a:schemeClr val="dk2"/>
              </a:buClr>
              <a:buSzPct val="100000"/>
              <a:buChar char="■"/>
              <a:defRPr sz="1800">
                <a:solidFill>
                  <a:schemeClr val="dk2"/>
                </a:solidFill>
              </a:defRPr>
            </a:lvl6pPr>
            <a:lvl7pPr lvl="6">
              <a:spcBef>
                <a:spcPts val="360"/>
              </a:spcBef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7pPr>
            <a:lvl8pPr lvl="7">
              <a:spcBef>
                <a:spcPts val="360"/>
              </a:spcBef>
              <a:buClr>
                <a:schemeClr val="dk2"/>
              </a:buClr>
              <a:buSzPct val="100000"/>
              <a:buChar char="○"/>
              <a:defRPr sz="1800">
                <a:solidFill>
                  <a:schemeClr val="dk2"/>
                </a:solidFill>
              </a:defRPr>
            </a:lvl8pPr>
            <a:lvl9pPr lvl="8">
              <a:spcBef>
                <a:spcPts val="360"/>
              </a:spcBef>
              <a:buClr>
                <a:schemeClr val="dk2"/>
              </a:buClr>
              <a:buSzPct val="1000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Theme and Topic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Why are theme and topic important? </a:t>
            </a:r>
          </a:p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What do they add to things?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How would things be different without them?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Class Definition</a:t>
            </a:r>
          </a:p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457200" y="1448599"/>
            <a:ext cx="8229600" cy="346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So, what are theme and topic?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Theme: 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Topic: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Guided Practice</a:t>
            </a:r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i="1" lang="en"/>
              <a:t>Romeo and Juliet</a:t>
            </a:r>
          </a:p>
          <a:p>
            <a:pPr indent="-228600" lvl="0" marL="457200">
              <a:spcBef>
                <a:spcPts val="0"/>
              </a:spcBef>
            </a:pPr>
            <a:r>
              <a:rPr i="1" lang="en"/>
              <a:t>The Wizard of Oz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Revisit Definitions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More Examples </a:t>
            </a:r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97825" y="2082062"/>
            <a:ext cx="2143125" cy="214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42725" y="2310662"/>
            <a:ext cx="2714625" cy="168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Shape 7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9075" y="2229700"/>
            <a:ext cx="2466975" cy="184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Connections to </a:t>
            </a:r>
            <a:r>
              <a:rPr i="1" lang="en"/>
              <a:t>1984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What topics or themes have you seen so far in </a:t>
            </a:r>
            <a:r>
              <a:rPr i="1" lang="en"/>
              <a:t>1984</a:t>
            </a:r>
            <a:r>
              <a:rPr lang="en"/>
              <a:t>?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What can we infer from those themes?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