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8" r:id="rId4"/>
  </p:sldMasterIdLst>
  <p:sldIdLst>
    <p:sldId id="256" r:id="rId5"/>
    <p:sldId id="257" r:id="rId6"/>
    <p:sldId id="258" r:id="rId7"/>
    <p:sldId id="259" r:id="rId8"/>
    <p:sldId id="260" r:id="rId9"/>
    <p:sldId id="281" r:id="rId10"/>
    <p:sldId id="261" r:id="rId11"/>
    <p:sldId id="262" r:id="rId12"/>
    <p:sldId id="263" r:id="rId13"/>
    <p:sldId id="264" r:id="rId14"/>
    <p:sldId id="265" r:id="rId15"/>
    <p:sldId id="266" r:id="rId16"/>
    <p:sldId id="267" r:id="rId17"/>
    <p:sldId id="268" r:id="rId18"/>
    <p:sldId id="282" r:id="rId19"/>
    <p:sldId id="269" r:id="rId20"/>
    <p:sldId id="270" r:id="rId21"/>
    <p:sldId id="271" r:id="rId22"/>
    <p:sldId id="272" r:id="rId23"/>
    <p:sldId id="273" r:id="rId24"/>
    <p:sldId id="274" r:id="rId25"/>
    <p:sldId id="275" r:id="rId26"/>
    <p:sldId id="276" r:id="rId27"/>
    <p:sldId id="277" r:id="rId28"/>
    <p:sldId id="278" r:id="rId29"/>
    <p:sldId id="283" r:id="rId30"/>
    <p:sldId id="279" r:id="rId31"/>
    <p:sldId id="280"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583D"/>
    <a:srgbClr val="4F8FED"/>
    <a:srgbClr val="FFFF00"/>
    <a:srgbClr val="F728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98" autoAdjust="0"/>
    <p:restoredTop sz="94728" autoAdjust="0"/>
  </p:normalViewPr>
  <p:slideViewPr>
    <p:cSldViewPr>
      <p:cViewPr varScale="1">
        <p:scale>
          <a:sx n="70" d="100"/>
          <a:sy n="70" d="100"/>
        </p:scale>
        <p:origin x="133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0418"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en-US"/>
          </a:p>
        </p:txBody>
      </p:sp>
      <p:sp>
        <p:nvSpPr>
          <p:cNvPr id="60419"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6042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60421" name="Rectangle 5"/>
          <p:cNvSpPr>
            <a:spLocks noGrp="1" noChangeArrowheads="1"/>
          </p:cNvSpPr>
          <p:nvPr>
            <p:ph type="dt" sz="half" idx="2"/>
          </p:nvPr>
        </p:nvSpPr>
        <p:spPr/>
        <p:txBody>
          <a:bodyPr/>
          <a:lstStyle>
            <a:lvl1pPr>
              <a:defRPr/>
            </a:lvl1pPr>
          </a:lstStyle>
          <a:p>
            <a:endParaRPr lang="en-US" altLang="en-US"/>
          </a:p>
        </p:txBody>
      </p:sp>
      <p:sp>
        <p:nvSpPr>
          <p:cNvPr id="60422" name="Rectangle 6"/>
          <p:cNvSpPr>
            <a:spLocks noGrp="1" noChangeArrowheads="1"/>
          </p:cNvSpPr>
          <p:nvPr>
            <p:ph type="ftr" sz="quarter" idx="3"/>
          </p:nvPr>
        </p:nvSpPr>
        <p:spPr/>
        <p:txBody>
          <a:bodyPr/>
          <a:lstStyle>
            <a:lvl1pPr>
              <a:defRPr/>
            </a:lvl1pPr>
          </a:lstStyle>
          <a:p>
            <a:endParaRPr lang="en-US" altLang="en-US"/>
          </a:p>
        </p:txBody>
      </p:sp>
      <p:sp>
        <p:nvSpPr>
          <p:cNvPr id="60423" name="Rectangle 7"/>
          <p:cNvSpPr>
            <a:spLocks noGrp="1" noChangeArrowheads="1"/>
          </p:cNvSpPr>
          <p:nvPr>
            <p:ph type="sldNum" sz="quarter" idx="4"/>
          </p:nvPr>
        </p:nvSpPr>
        <p:spPr/>
        <p:txBody>
          <a:bodyPr/>
          <a:lstStyle>
            <a:lvl1pPr>
              <a:defRPr/>
            </a:lvl1pPr>
          </a:lstStyle>
          <a:p>
            <a:fld id="{6F87F99E-1518-457B-8088-6DE69E85F603}" type="slidenum">
              <a:rPr lang="en-US" altLang="en-US"/>
              <a:pPr/>
              <a:t>‹#›</a:t>
            </a:fld>
            <a:endParaRPr lang="en-US" altLang="en-US"/>
          </a:p>
        </p:txBody>
      </p:sp>
      <p:grpSp>
        <p:nvGrpSpPr>
          <p:cNvPr id="60424" name="Group 8"/>
          <p:cNvGrpSpPr>
            <a:grpSpLocks/>
          </p:cNvGrpSpPr>
          <p:nvPr/>
        </p:nvGrpSpPr>
        <p:grpSpPr bwMode="auto">
          <a:xfrm>
            <a:off x="7493000" y="2992438"/>
            <a:ext cx="1338263" cy="2189162"/>
            <a:chOff x="4704" y="1885"/>
            <a:chExt cx="843" cy="1379"/>
          </a:xfrm>
        </p:grpSpPr>
        <p:sp>
          <p:nvSpPr>
            <p:cNvPr id="60425"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endParaRPr lang="en-US"/>
            </a:p>
          </p:txBody>
        </p:sp>
        <p:sp>
          <p:nvSpPr>
            <p:cNvPr id="60426"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endParaRPr lang="en-US"/>
            </a:p>
          </p:txBody>
        </p:sp>
        <p:sp>
          <p:nvSpPr>
            <p:cNvPr id="60427"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endParaRPr lang="en-US"/>
            </a:p>
          </p:txBody>
        </p:sp>
        <p:sp>
          <p:nvSpPr>
            <p:cNvPr id="60428"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endParaRPr lang="en-US"/>
            </a:p>
          </p:txBody>
        </p:sp>
        <p:sp>
          <p:nvSpPr>
            <p:cNvPr id="60429"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endParaRPr lang="en-US"/>
            </a:p>
          </p:txBody>
        </p:sp>
        <p:sp>
          <p:nvSpPr>
            <p:cNvPr id="60430"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endParaRPr lang="en-US"/>
            </a:p>
          </p:txBody>
        </p:sp>
        <p:sp>
          <p:nvSpPr>
            <p:cNvPr id="60431"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endParaRPr lang="en-US"/>
            </a:p>
          </p:txBody>
        </p:sp>
        <p:sp>
          <p:nvSpPr>
            <p:cNvPr id="60432"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endParaRPr lang="en-US"/>
            </a:p>
          </p:txBody>
        </p:sp>
        <p:sp>
          <p:nvSpPr>
            <p:cNvPr id="60433"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endParaRPr lang="en-US"/>
            </a:p>
          </p:txBody>
        </p:sp>
        <p:sp>
          <p:nvSpPr>
            <p:cNvPr id="60434"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endParaRPr lang="en-US"/>
            </a:p>
          </p:txBody>
        </p:sp>
        <p:sp>
          <p:nvSpPr>
            <p:cNvPr id="60435"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endParaRPr lang="en-US"/>
            </a:p>
          </p:txBody>
        </p:sp>
        <p:sp>
          <p:nvSpPr>
            <p:cNvPr id="60436"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endParaRPr lang="en-US"/>
            </a:p>
          </p:txBody>
        </p:sp>
        <p:sp>
          <p:nvSpPr>
            <p:cNvPr id="60437"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endParaRPr lang="en-US"/>
            </a:p>
          </p:txBody>
        </p:sp>
        <p:sp>
          <p:nvSpPr>
            <p:cNvPr id="60438"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endParaRPr lang="en-US"/>
            </a:p>
          </p:txBody>
        </p:sp>
        <p:sp>
          <p:nvSpPr>
            <p:cNvPr id="60439"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endParaRPr lang="en-US"/>
            </a:p>
          </p:txBody>
        </p:sp>
        <p:sp>
          <p:nvSpPr>
            <p:cNvPr id="60440"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endParaRPr lang="en-US"/>
            </a:p>
          </p:txBody>
        </p:sp>
        <p:sp>
          <p:nvSpPr>
            <p:cNvPr id="60441"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endParaRPr lang="en-US"/>
            </a:p>
          </p:txBody>
        </p:sp>
        <p:sp>
          <p:nvSpPr>
            <p:cNvPr id="60442"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endParaRPr lang="en-US"/>
            </a:p>
          </p:txBody>
        </p:sp>
        <p:sp>
          <p:nvSpPr>
            <p:cNvPr id="60443"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endParaRPr lang="en-US"/>
            </a:p>
          </p:txBody>
        </p:sp>
        <p:sp>
          <p:nvSpPr>
            <p:cNvPr id="60444"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endParaRPr lang="en-US"/>
            </a:p>
          </p:txBody>
        </p:sp>
        <p:sp>
          <p:nvSpPr>
            <p:cNvPr id="60445"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endParaRPr lang="en-US"/>
            </a:p>
          </p:txBody>
        </p:sp>
        <p:sp>
          <p:nvSpPr>
            <p:cNvPr id="60446"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endParaRPr lang="en-US"/>
            </a:p>
          </p:txBody>
        </p:sp>
        <p:sp>
          <p:nvSpPr>
            <p:cNvPr id="60447"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endParaRPr lang="en-US"/>
            </a:p>
          </p:txBody>
        </p:sp>
        <p:sp>
          <p:nvSpPr>
            <p:cNvPr id="60448"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endParaRPr lang="en-US"/>
            </a:p>
          </p:txBody>
        </p:sp>
        <p:sp>
          <p:nvSpPr>
            <p:cNvPr id="60449"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endParaRPr lang="en-US"/>
            </a:p>
          </p:txBody>
        </p:sp>
        <p:sp>
          <p:nvSpPr>
            <p:cNvPr id="60450"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endParaRPr lang="en-US"/>
            </a:p>
          </p:txBody>
        </p:sp>
        <p:sp>
          <p:nvSpPr>
            <p:cNvPr id="60451"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endParaRPr lang="en-US"/>
            </a:p>
          </p:txBody>
        </p:sp>
        <p:sp>
          <p:nvSpPr>
            <p:cNvPr id="60452"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endParaRPr lang="en-US"/>
            </a:p>
          </p:txBody>
        </p:sp>
        <p:sp>
          <p:nvSpPr>
            <p:cNvPr id="60453"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endParaRPr lang="en-US"/>
            </a:p>
          </p:txBody>
        </p:sp>
        <p:sp>
          <p:nvSpPr>
            <p:cNvPr id="60454"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endParaRPr lang="en-US"/>
            </a:p>
          </p:txBody>
        </p:sp>
        <p:sp>
          <p:nvSpPr>
            <p:cNvPr id="60455"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endParaRPr lang="en-US"/>
            </a:p>
          </p:txBody>
        </p:sp>
      </p:grpSp>
      <p:sp>
        <p:nvSpPr>
          <p:cNvPr id="60456"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F74B897-67D0-4697-A2FC-641985B329D2}"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F701FB3-55FC-45F9-BADE-DF35B1D214AF}"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719263"/>
            <a:ext cx="4038600" cy="4411662"/>
          </a:xfrm>
        </p:spPr>
        <p:txBody>
          <a:bodyPr/>
          <a:lstStyle/>
          <a:p>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2ACAC983-D0BE-45A5-9B67-12BD3FBF97E8}"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090C331-398C-4560-B1EA-7268489A90EF}"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B717779-15BC-4EF1-9908-66D7F7849A95}"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6294E8B-BC23-426D-B8E3-8A86AF0F903B}"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0D3390BE-CFB8-4A6B-99A3-09EA40B14E8E}"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3B76F2FD-6614-4151-BF16-37E45AA35725}"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F61F2EEB-1626-4283-9E37-B1CB16AFA79A}"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6E772DC-2898-4D5F-A566-8B550D218227}"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97131C1-D9B4-4148-8C84-B34F9ABF6531}"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en-US"/>
          </a:p>
        </p:txBody>
      </p:sp>
      <p:sp>
        <p:nvSpPr>
          <p:cNvPr id="59395"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59396"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939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ltLang="en-US"/>
          </a:p>
        </p:txBody>
      </p:sp>
      <p:sp>
        <p:nvSpPr>
          <p:cNvPr id="5939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ltLang="en-US"/>
          </a:p>
        </p:txBody>
      </p:sp>
      <p:sp>
        <p:nvSpPr>
          <p:cNvPr id="5939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71D0D3CA-403B-4A3E-9E79-F032D6241CF5}" type="slidenum">
              <a:rPr lang="en-US" altLang="en-US"/>
              <a:pPr/>
              <a:t>‹#›</a:t>
            </a:fld>
            <a:endParaRPr lang="en-US" altLang="en-US"/>
          </a:p>
        </p:txBody>
      </p:sp>
      <p:grpSp>
        <p:nvGrpSpPr>
          <p:cNvPr id="59400" name="Group 8"/>
          <p:cNvGrpSpPr>
            <a:grpSpLocks/>
          </p:cNvGrpSpPr>
          <p:nvPr/>
        </p:nvGrpSpPr>
        <p:grpSpPr bwMode="auto">
          <a:xfrm>
            <a:off x="8153400" y="152400"/>
            <a:ext cx="792163" cy="1295400"/>
            <a:chOff x="5136" y="960"/>
            <a:chExt cx="528" cy="864"/>
          </a:xfrm>
        </p:grpSpPr>
        <p:sp>
          <p:nvSpPr>
            <p:cNvPr id="5940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n-US"/>
            </a:p>
          </p:txBody>
        </p:sp>
        <p:sp>
          <p:nvSpPr>
            <p:cNvPr id="59402"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n-US"/>
            </a:p>
          </p:txBody>
        </p:sp>
        <p:sp>
          <p:nvSpPr>
            <p:cNvPr id="59403"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n-US"/>
            </a:p>
          </p:txBody>
        </p:sp>
        <p:sp>
          <p:nvSpPr>
            <p:cNvPr id="59404"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n-US"/>
            </a:p>
          </p:txBody>
        </p:sp>
        <p:sp>
          <p:nvSpPr>
            <p:cNvPr id="59405"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n-US"/>
            </a:p>
          </p:txBody>
        </p:sp>
        <p:sp>
          <p:nvSpPr>
            <p:cNvPr id="59406"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n-US"/>
            </a:p>
          </p:txBody>
        </p:sp>
        <p:sp>
          <p:nvSpPr>
            <p:cNvPr id="59407"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n-US"/>
            </a:p>
          </p:txBody>
        </p:sp>
        <p:sp>
          <p:nvSpPr>
            <p:cNvPr id="59408"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n-US"/>
            </a:p>
          </p:txBody>
        </p:sp>
        <p:sp>
          <p:nvSpPr>
            <p:cNvPr id="59409"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n-US"/>
            </a:p>
          </p:txBody>
        </p:sp>
        <p:sp>
          <p:nvSpPr>
            <p:cNvPr id="59410"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59411"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59412"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n-US"/>
            </a:p>
          </p:txBody>
        </p:sp>
        <p:sp>
          <p:nvSpPr>
            <p:cNvPr id="5941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n-US"/>
            </a:p>
          </p:txBody>
        </p:sp>
        <p:sp>
          <p:nvSpPr>
            <p:cNvPr id="59414"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59415"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59416"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n-US"/>
            </a:p>
          </p:txBody>
        </p:sp>
        <p:sp>
          <p:nvSpPr>
            <p:cNvPr id="5941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59418"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59419"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59420"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5942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n-US"/>
            </a:p>
          </p:txBody>
        </p:sp>
        <p:sp>
          <p:nvSpPr>
            <p:cNvPr id="59422"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n-US"/>
            </a:p>
          </p:txBody>
        </p:sp>
        <p:sp>
          <p:nvSpPr>
            <p:cNvPr id="59423"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59424"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59425"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n-US"/>
            </a:p>
          </p:txBody>
        </p:sp>
        <p:sp>
          <p:nvSpPr>
            <p:cNvPr id="59426"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59427"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59428"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59429"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59430"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n-US"/>
            </a:p>
          </p:txBody>
        </p:sp>
        <p:sp>
          <p:nvSpPr>
            <p:cNvPr id="59431"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timing>
    <p:tnLst>
      <p:par>
        <p:cTn id="1" dur="indefinite" restart="never" nodeType="tmRoot"/>
      </p:par>
    </p:tnLst>
  </p:timing>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3.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00"/>
            </a:gs>
            <a:gs pos="100000">
              <a:schemeClr val="accent2"/>
            </a:gs>
          </a:gsLst>
          <a:path path="shape">
            <a:fillToRect l="50000" t="50000" r="50000" b="50000"/>
          </a:path>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533400"/>
            <a:ext cx="7772400" cy="1143000"/>
          </a:xfrm>
        </p:spPr>
        <p:txBody>
          <a:bodyPr/>
          <a:lstStyle/>
          <a:p>
            <a:r>
              <a:rPr lang="en-US" sz="4400"/>
              <a:t>Characters of the </a:t>
            </a:r>
            <a:r>
              <a:rPr lang="en-US" sz="4400" u="sng"/>
              <a:t>Canterbury Tales</a:t>
            </a:r>
            <a:endParaRPr lang="en-US"/>
          </a:p>
        </p:txBody>
      </p:sp>
      <p:sp>
        <p:nvSpPr>
          <p:cNvPr id="3075" name="Rectangle 3"/>
          <p:cNvSpPr>
            <a:spLocks noGrp="1" noChangeArrowheads="1"/>
          </p:cNvSpPr>
          <p:nvPr>
            <p:ph type="subTitle" idx="1"/>
          </p:nvPr>
        </p:nvSpPr>
        <p:spPr>
          <a:xfrm>
            <a:off x="304800" y="1676400"/>
            <a:ext cx="6629400" cy="1219200"/>
          </a:xfrm>
        </p:spPr>
        <p:txBody>
          <a:bodyPr/>
          <a:lstStyle/>
          <a:p>
            <a:r>
              <a:rPr lang="en-US"/>
              <a:t>Satire in Chaucer’s “Prologue” to </a:t>
            </a:r>
          </a:p>
          <a:p>
            <a:r>
              <a:rPr lang="en-US" u="sng"/>
              <a:t>The Canterbury Tales</a:t>
            </a:r>
            <a:endParaRPr lang="en-US"/>
          </a:p>
        </p:txBody>
      </p:sp>
      <p:pic>
        <p:nvPicPr>
          <p:cNvPr id="3076" name="Picture 4"/>
          <p:cNvPicPr>
            <a:picLocks noChangeAspect="1" noChangeArrowheads="1"/>
          </p:cNvPicPr>
          <p:nvPr/>
        </p:nvPicPr>
        <p:blipFill>
          <a:blip r:embed="rId2"/>
          <a:srcRect/>
          <a:stretch>
            <a:fillRect/>
          </a:stretch>
        </p:blipFill>
        <p:spPr bwMode="auto">
          <a:xfrm>
            <a:off x="228600" y="3390900"/>
            <a:ext cx="4572000" cy="32131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Oxford Cleric (Student)</a:t>
            </a:r>
          </a:p>
        </p:txBody>
      </p:sp>
      <p:sp>
        <p:nvSpPr>
          <p:cNvPr id="13315" name="Rectangle 3"/>
          <p:cNvSpPr>
            <a:spLocks noGrp="1" noChangeArrowheads="1"/>
          </p:cNvSpPr>
          <p:nvPr>
            <p:ph type="body" sz="half" idx="1"/>
          </p:nvPr>
        </p:nvSpPr>
        <p:spPr>
          <a:xfrm>
            <a:off x="457200" y="1719263"/>
            <a:ext cx="4035425" cy="4411662"/>
          </a:xfrm>
        </p:spPr>
        <p:txBody>
          <a:bodyPr/>
          <a:lstStyle/>
          <a:p>
            <a:r>
              <a:rPr lang="en-US" sz="2600"/>
              <a:t>hollow look</a:t>
            </a:r>
          </a:p>
          <a:p>
            <a:r>
              <a:rPr lang="en-US" sz="2600"/>
              <a:t>threadbare clothing</a:t>
            </a:r>
          </a:p>
          <a:p>
            <a:r>
              <a:rPr lang="en-US" sz="2600"/>
              <a:t>could not find a job in the church</a:t>
            </a:r>
          </a:p>
          <a:p>
            <a:r>
              <a:rPr lang="en-US" sz="2600"/>
              <a:t>was too unworldly for secular employment</a:t>
            </a:r>
          </a:p>
          <a:p>
            <a:r>
              <a:rPr lang="en-US" sz="2600"/>
              <a:t>borrowed money from friends, never repaid</a:t>
            </a:r>
          </a:p>
        </p:txBody>
      </p:sp>
      <p:sp>
        <p:nvSpPr>
          <p:cNvPr id="13316" name="Rectangle 4"/>
          <p:cNvSpPr>
            <a:spLocks noGrp="1" noChangeArrowheads="1"/>
          </p:cNvSpPr>
          <p:nvPr>
            <p:ph type="body" sz="half" idx="2"/>
          </p:nvPr>
        </p:nvSpPr>
        <p:spPr>
          <a:xfrm>
            <a:off x="4651375" y="1719263"/>
            <a:ext cx="4035425" cy="4411662"/>
          </a:xfrm>
        </p:spPr>
        <p:txBody>
          <a:bodyPr/>
          <a:lstStyle/>
          <a:p>
            <a:r>
              <a:rPr lang="en-US" sz="2600"/>
              <a:t>was “book smart” but “life dumb”</a:t>
            </a:r>
          </a:p>
          <a:p>
            <a:r>
              <a:rPr lang="en-US" sz="2600"/>
              <a:t>IS satirized</a:t>
            </a:r>
          </a:p>
          <a:p>
            <a:r>
              <a:rPr lang="en-US" sz="2600"/>
              <a:t>This demonstrates the patronage of church positions, which often were bought and sold.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7" dur="500"/>
                                        <p:tgtEl>
                                          <p:spTgt spid="133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blinds(horizontal)">
                                      <p:cBhvr>
                                        <p:cTn id="22" dur="500"/>
                                        <p:tgtEl>
                                          <p:spTgt spid="133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blinds(horizontal)">
                                      <p:cBhvr>
                                        <p:cTn id="27" dur="500"/>
                                        <p:tgtEl>
                                          <p:spTgt spid="133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3316">
                                            <p:txEl>
                                              <p:pRg st="0" end="0"/>
                                            </p:txEl>
                                          </p:spTgt>
                                        </p:tgtEl>
                                        <p:attrNameLst>
                                          <p:attrName>style.visibility</p:attrName>
                                        </p:attrNameLst>
                                      </p:cBhvr>
                                      <p:to>
                                        <p:strVal val="visible"/>
                                      </p:to>
                                    </p:set>
                                    <p:animEffect transition="in" filter="blinds(horizontal)">
                                      <p:cBhvr>
                                        <p:cTn id="32" dur="500"/>
                                        <p:tgtEl>
                                          <p:spTgt spid="1331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13316">
                                            <p:txEl>
                                              <p:pRg st="1" end="1"/>
                                            </p:txEl>
                                          </p:spTgt>
                                        </p:tgtEl>
                                        <p:attrNameLst>
                                          <p:attrName>style.visibility</p:attrName>
                                        </p:attrNameLst>
                                      </p:cBhvr>
                                      <p:to>
                                        <p:strVal val="visible"/>
                                      </p:to>
                                    </p:set>
                                    <p:animEffect transition="in" filter="fade">
                                      <p:cBhvr>
                                        <p:cTn id="37" dur="800" decel="100000"/>
                                        <p:tgtEl>
                                          <p:spTgt spid="13316">
                                            <p:txEl>
                                              <p:pRg st="1" end="1"/>
                                            </p:txEl>
                                          </p:spTgt>
                                        </p:tgtEl>
                                      </p:cBhvr>
                                    </p:animEffect>
                                    <p:anim calcmode="lin" valueType="num">
                                      <p:cBhvr>
                                        <p:cTn id="38" dur="800" decel="100000" fill="hold"/>
                                        <p:tgtEl>
                                          <p:spTgt spid="13316">
                                            <p:txEl>
                                              <p:pRg st="1" end="1"/>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13316">
                                            <p:txEl>
                                              <p:pRg st="1" end="1"/>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13316">
                                            <p:txEl>
                                              <p:pRg st="1" end="1"/>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13316">
                                            <p:txEl>
                                              <p:pRg st="1" end="1"/>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13316">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3316">
                                            <p:txEl>
                                              <p:pRg st="2" end="2"/>
                                            </p:txEl>
                                          </p:spTgt>
                                        </p:tgtEl>
                                        <p:attrNameLst>
                                          <p:attrName>style.visibility</p:attrName>
                                        </p:attrNameLst>
                                      </p:cBhvr>
                                      <p:to>
                                        <p:strVal val="visible"/>
                                      </p:to>
                                    </p:set>
                                    <p:animEffect transition="in" filter="blinds(horizontal)">
                                      <p:cBhvr>
                                        <p:cTn id="47" dur="500"/>
                                        <p:tgtEl>
                                          <p:spTgt spid="133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228600"/>
            <a:ext cx="7772400" cy="1143000"/>
          </a:xfrm>
        </p:spPr>
        <p:txBody>
          <a:bodyPr/>
          <a:lstStyle/>
          <a:p>
            <a:r>
              <a:rPr lang="en-US"/>
              <a:t>Sergeant at the Law</a:t>
            </a:r>
          </a:p>
        </p:txBody>
      </p:sp>
      <p:sp>
        <p:nvSpPr>
          <p:cNvPr id="14339" name="Rectangle 3"/>
          <p:cNvSpPr>
            <a:spLocks noGrp="1" noChangeArrowheads="1"/>
          </p:cNvSpPr>
          <p:nvPr>
            <p:ph type="body" sz="half" idx="1"/>
          </p:nvPr>
        </p:nvSpPr>
        <p:spPr>
          <a:xfrm>
            <a:off x="685800" y="1219200"/>
            <a:ext cx="3810000" cy="5105400"/>
          </a:xfrm>
        </p:spPr>
        <p:txBody>
          <a:bodyPr/>
          <a:lstStyle/>
          <a:p>
            <a:pPr>
              <a:lnSpc>
                <a:spcPct val="90000"/>
              </a:lnSpc>
            </a:pPr>
            <a:r>
              <a:rPr lang="en-US" sz="2600"/>
              <a:t>one of 20 “traveling judges” in Chaucer’s day</a:t>
            </a:r>
          </a:p>
          <a:p>
            <a:pPr>
              <a:lnSpc>
                <a:spcPct val="90000"/>
              </a:lnSpc>
            </a:pPr>
            <a:r>
              <a:rPr lang="en-US" sz="2600"/>
              <a:t>was an experienced lawyer</a:t>
            </a:r>
          </a:p>
          <a:p>
            <a:pPr>
              <a:lnSpc>
                <a:spcPct val="90000"/>
              </a:lnSpc>
            </a:pPr>
            <a:r>
              <a:rPr lang="en-US" sz="2600"/>
              <a:t>expert on real estate law</a:t>
            </a:r>
          </a:p>
          <a:p>
            <a:pPr>
              <a:lnSpc>
                <a:spcPct val="90000"/>
              </a:lnSpc>
            </a:pPr>
            <a:r>
              <a:rPr lang="en-US" sz="2600"/>
              <a:t>all was “fee-simple” to his strong digestion</a:t>
            </a:r>
          </a:p>
          <a:p>
            <a:pPr>
              <a:lnSpc>
                <a:spcPct val="90000"/>
              </a:lnSpc>
            </a:pPr>
            <a:r>
              <a:rPr lang="en-US" sz="2600"/>
              <a:t>found loopholes in law to deprive heirs of their land</a:t>
            </a:r>
          </a:p>
        </p:txBody>
      </p:sp>
      <p:sp>
        <p:nvSpPr>
          <p:cNvPr id="14340" name="Rectangle 4"/>
          <p:cNvSpPr>
            <a:spLocks noGrp="1" noChangeArrowheads="1"/>
          </p:cNvSpPr>
          <p:nvPr>
            <p:ph type="body" sz="half" idx="2"/>
          </p:nvPr>
        </p:nvSpPr>
        <p:spPr>
          <a:xfrm>
            <a:off x="4648200" y="1143000"/>
            <a:ext cx="3810000" cy="4114800"/>
          </a:xfrm>
        </p:spPr>
        <p:txBody>
          <a:bodyPr/>
          <a:lstStyle/>
          <a:p>
            <a:r>
              <a:rPr lang="en-US" sz="2600"/>
              <a:t>could argue cases either way with impunity</a:t>
            </a:r>
          </a:p>
          <a:p>
            <a:r>
              <a:rPr lang="en-US" sz="2600"/>
              <a:t>IS satirized</a:t>
            </a:r>
          </a:p>
        </p:txBody>
      </p:sp>
      <p:pic>
        <p:nvPicPr>
          <p:cNvPr id="14341" name="Picture 5"/>
          <p:cNvPicPr>
            <a:picLocks noChangeAspect="1" noChangeArrowheads="1"/>
          </p:cNvPicPr>
          <p:nvPr/>
        </p:nvPicPr>
        <p:blipFill>
          <a:blip r:embed="rId2"/>
          <a:srcRect/>
          <a:stretch>
            <a:fillRect/>
          </a:stretch>
        </p:blipFill>
        <p:spPr bwMode="auto">
          <a:xfrm>
            <a:off x="4953000" y="3429000"/>
            <a:ext cx="2535238" cy="2895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linds(horizontal)">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blinds(horizontal)">
                                      <p:cBhvr>
                                        <p:cTn id="17" dur="500"/>
                                        <p:tgtEl>
                                          <p:spTgt spid="14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blinds(horizontal)">
                                      <p:cBhvr>
                                        <p:cTn id="22" dur="500"/>
                                        <p:tgtEl>
                                          <p:spTgt spid="143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blinds(horizontal)">
                                      <p:cBhvr>
                                        <p:cTn id="27" dur="500"/>
                                        <p:tgtEl>
                                          <p:spTgt spid="143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4340">
                                            <p:txEl>
                                              <p:pRg st="0" end="0"/>
                                            </p:txEl>
                                          </p:spTgt>
                                        </p:tgtEl>
                                        <p:attrNameLst>
                                          <p:attrName>style.visibility</p:attrName>
                                        </p:attrNameLst>
                                      </p:cBhvr>
                                      <p:to>
                                        <p:strVal val="visible"/>
                                      </p:to>
                                    </p:set>
                                    <p:animEffect transition="in" filter="blinds(horizontal)">
                                      <p:cBhvr>
                                        <p:cTn id="32" dur="500"/>
                                        <p:tgtEl>
                                          <p:spTgt spid="1434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14340">
                                            <p:txEl>
                                              <p:pRg st="1" end="1"/>
                                            </p:txEl>
                                          </p:spTgt>
                                        </p:tgtEl>
                                        <p:attrNameLst>
                                          <p:attrName>style.visibility</p:attrName>
                                        </p:attrNameLst>
                                      </p:cBhvr>
                                      <p:to>
                                        <p:strVal val="visible"/>
                                      </p:to>
                                    </p:set>
                                    <p:animEffect transition="in" filter="fade">
                                      <p:cBhvr>
                                        <p:cTn id="37" dur="800" decel="100000"/>
                                        <p:tgtEl>
                                          <p:spTgt spid="14340">
                                            <p:txEl>
                                              <p:pRg st="1" end="1"/>
                                            </p:txEl>
                                          </p:spTgt>
                                        </p:tgtEl>
                                      </p:cBhvr>
                                    </p:animEffect>
                                    <p:anim calcmode="lin" valueType="num">
                                      <p:cBhvr>
                                        <p:cTn id="38" dur="800" decel="100000" fill="hold"/>
                                        <p:tgtEl>
                                          <p:spTgt spid="14340">
                                            <p:txEl>
                                              <p:pRg st="1" end="1"/>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14340">
                                            <p:txEl>
                                              <p:pRg st="1" end="1"/>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14340">
                                            <p:txEl>
                                              <p:pRg st="1" end="1"/>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14340">
                                            <p:txEl>
                                              <p:pRg st="1" end="1"/>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14340">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Franklin</a:t>
            </a:r>
          </a:p>
        </p:txBody>
      </p:sp>
      <p:sp>
        <p:nvSpPr>
          <p:cNvPr id="15363" name="Rectangle 3"/>
          <p:cNvSpPr>
            <a:spLocks noGrp="1" noChangeArrowheads="1"/>
          </p:cNvSpPr>
          <p:nvPr>
            <p:ph type="body" sz="half" idx="1"/>
          </p:nvPr>
        </p:nvSpPr>
        <p:spPr>
          <a:xfrm>
            <a:off x="457200" y="1719263"/>
            <a:ext cx="4035425" cy="4411662"/>
          </a:xfrm>
        </p:spPr>
        <p:txBody>
          <a:bodyPr/>
          <a:lstStyle/>
          <a:p>
            <a:r>
              <a:rPr lang="en-US" sz="2600"/>
              <a:t>wealthy landowner </a:t>
            </a:r>
          </a:p>
          <a:p>
            <a:r>
              <a:rPr lang="en-US" sz="2600"/>
              <a:t>lived for pleasure, particularly “Epicurean” delights</a:t>
            </a:r>
          </a:p>
          <a:p>
            <a:r>
              <a:rPr lang="en-US" sz="2600"/>
              <a:t>Enjoyed his food, had a table prepared all day long</a:t>
            </a:r>
          </a:p>
          <a:p>
            <a:pPr>
              <a:buFont typeface="Wingdings" pitchFamily="2" charset="2"/>
              <a:buNone/>
            </a:pPr>
            <a:endParaRPr lang="en-US" sz="2600"/>
          </a:p>
        </p:txBody>
      </p:sp>
      <p:sp>
        <p:nvSpPr>
          <p:cNvPr id="15364" name="Rectangle 4"/>
          <p:cNvSpPr>
            <a:spLocks noGrp="1" noChangeArrowheads="1"/>
          </p:cNvSpPr>
          <p:nvPr>
            <p:ph type="body" sz="half" idx="2"/>
          </p:nvPr>
        </p:nvSpPr>
        <p:spPr>
          <a:xfrm>
            <a:off x="4651375" y="1719263"/>
            <a:ext cx="4035425" cy="4411662"/>
          </a:xfrm>
        </p:spPr>
        <p:txBody>
          <a:bodyPr/>
          <a:lstStyle/>
          <a:p>
            <a:r>
              <a:rPr lang="en-US" sz="2600"/>
              <a:t>IS satirized</a:t>
            </a:r>
          </a:p>
          <a:p>
            <a:r>
              <a:rPr lang="en-US" sz="2600"/>
              <a:t>Again, note how light the satire is of this wealthy man compared to others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0" presetClass="entr" presetSubtype="0" fill="hold" nodeType="clickEffect">
                                  <p:stCondLst>
                                    <p:cond delay="0"/>
                                  </p:stCondLst>
                                  <p:childTnLst>
                                    <p:set>
                                      <p:cBhvr>
                                        <p:cTn id="21" dur="1" fill="hold">
                                          <p:stCondLst>
                                            <p:cond delay="0"/>
                                          </p:stCondLst>
                                        </p:cTn>
                                        <p:tgtEl>
                                          <p:spTgt spid="15364">
                                            <p:txEl>
                                              <p:pRg st="0" end="0"/>
                                            </p:txEl>
                                          </p:spTgt>
                                        </p:tgtEl>
                                        <p:attrNameLst>
                                          <p:attrName>style.visibility</p:attrName>
                                        </p:attrNameLst>
                                      </p:cBhvr>
                                      <p:to>
                                        <p:strVal val="visible"/>
                                      </p:to>
                                    </p:set>
                                    <p:animEffect transition="in" filter="fade">
                                      <p:cBhvr>
                                        <p:cTn id="22" dur="800" decel="100000"/>
                                        <p:tgtEl>
                                          <p:spTgt spid="15364">
                                            <p:txEl>
                                              <p:pRg st="0" end="0"/>
                                            </p:txEl>
                                          </p:spTgt>
                                        </p:tgtEl>
                                      </p:cBhvr>
                                    </p:animEffect>
                                    <p:anim calcmode="lin" valueType="num">
                                      <p:cBhvr>
                                        <p:cTn id="23" dur="800" decel="100000" fill="hold"/>
                                        <p:tgtEl>
                                          <p:spTgt spid="15364">
                                            <p:txEl>
                                              <p:pRg st="0" end="0"/>
                                            </p:txEl>
                                          </p:spTgt>
                                        </p:tgtEl>
                                        <p:attrNameLst>
                                          <p:attrName>style.rotation</p:attrName>
                                        </p:attrNameLst>
                                      </p:cBhvr>
                                      <p:tavLst>
                                        <p:tav tm="0">
                                          <p:val>
                                            <p:fltVal val="-90"/>
                                          </p:val>
                                        </p:tav>
                                        <p:tav tm="100000">
                                          <p:val>
                                            <p:fltVal val="0"/>
                                          </p:val>
                                        </p:tav>
                                      </p:tavLst>
                                    </p:anim>
                                    <p:anim calcmode="lin" valueType="num">
                                      <p:cBhvr>
                                        <p:cTn id="24" dur="800" decel="100000" fill="hold"/>
                                        <p:tgtEl>
                                          <p:spTgt spid="15364">
                                            <p:txEl>
                                              <p:pRg st="0" end="0"/>
                                            </p:txEl>
                                          </p:spTgt>
                                        </p:tgtEl>
                                        <p:attrNameLst>
                                          <p:attrName>ppt_x</p:attrName>
                                        </p:attrNameLst>
                                      </p:cBhvr>
                                      <p:tavLst>
                                        <p:tav tm="0">
                                          <p:val>
                                            <p:strVal val="#ppt_x+0.4"/>
                                          </p:val>
                                        </p:tav>
                                        <p:tav tm="100000">
                                          <p:val>
                                            <p:strVal val="#ppt_x-0.05"/>
                                          </p:val>
                                        </p:tav>
                                      </p:tavLst>
                                    </p:anim>
                                    <p:anim calcmode="lin" valueType="num">
                                      <p:cBhvr>
                                        <p:cTn id="25" dur="800" decel="100000" fill="hold"/>
                                        <p:tgtEl>
                                          <p:spTgt spid="15364">
                                            <p:txEl>
                                              <p:pRg st="0" end="0"/>
                                            </p:txEl>
                                          </p:spTgt>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15364">
                                            <p:txEl>
                                              <p:pRg st="0" end="0"/>
                                            </p:txEl>
                                          </p:spTgt>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15364">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5364">
                                            <p:txEl>
                                              <p:pRg st="1" end="1"/>
                                            </p:txEl>
                                          </p:spTgt>
                                        </p:tgtEl>
                                        <p:attrNameLst>
                                          <p:attrName>style.visibility</p:attrName>
                                        </p:attrNameLst>
                                      </p:cBhvr>
                                      <p:to>
                                        <p:strVal val="visible"/>
                                      </p:to>
                                    </p:set>
                                    <p:anim calcmode="lin" valueType="num">
                                      <p:cBhvr additive="base">
                                        <p:cTn id="32" dur="500" fill="hold"/>
                                        <p:tgtEl>
                                          <p:spTgt spid="15364">
                                            <p:txEl>
                                              <p:pRg st="1" end="1"/>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536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696200" cy="1371600"/>
          </a:xfrm>
        </p:spPr>
        <p:txBody>
          <a:bodyPr/>
          <a:lstStyle/>
          <a:p>
            <a:r>
              <a:rPr lang="en-US"/>
              <a:t>Haberdasher, Dyer, Carpenter, Weaver, and Carpet-Maker</a:t>
            </a:r>
          </a:p>
        </p:txBody>
      </p:sp>
      <p:sp>
        <p:nvSpPr>
          <p:cNvPr id="16387" name="Rectangle 3"/>
          <p:cNvSpPr>
            <a:spLocks noGrp="1" noChangeArrowheads="1"/>
          </p:cNvSpPr>
          <p:nvPr>
            <p:ph type="body" sz="half" idx="1"/>
          </p:nvPr>
        </p:nvSpPr>
        <p:spPr>
          <a:xfrm>
            <a:off x="304800" y="1676400"/>
            <a:ext cx="3810000" cy="4495800"/>
          </a:xfrm>
        </p:spPr>
        <p:txBody>
          <a:bodyPr/>
          <a:lstStyle/>
          <a:p>
            <a:r>
              <a:rPr lang="en-US" sz="2600"/>
              <a:t>treat all of these </a:t>
            </a:r>
          </a:p>
          <a:p>
            <a:pPr>
              <a:buFont typeface="Wingdings" pitchFamily="2" charset="2"/>
              <a:buNone/>
            </a:pPr>
            <a:r>
              <a:rPr lang="en-US" sz="2600"/>
              <a:t>	as a single char-</a:t>
            </a:r>
          </a:p>
          <a:p>
            <a:pPr>
              <a:buFont typeface="Wingdings" pitchFamily="2" charset="2"/>
              <a:buNone/>
            </a:pPr>
            <a:r>
              <a:rPr lang="en-US" sz="2600"/>
              <a:t>	acter</a:t>
            </a:r>
          </a:p>
          <a:p>
            <a:r>
              <a:rPr lang="en-US" sz="2600"/>
              <a:t>the key to under-standing them is </a:t>
            </a:r>
          </a:p>
          <a:p>
            <a:pPr>
              <a:lnSpc>
                <a:spcPct val="70000"/>
              </a:lnSpc>
              <a:buFont typeface="Wingdings" pitchFamily="2" charset="2"/>
              <a:buNone/>
            </a:pPr>
            <a:r>
              <a:rPr lang="en-US" sz="2600"/>
              <a:t>	their wives</a:t>
            </a:r>
          </a:p>
          <a:p>
            <a:r>
              <a:rPr lang="en-US" sz="2600"/>
              <a:t>they LOOK great (new looking gear which was bought used)</a:t>
            </a:r>
          </a:p>
        </p:txBody>
      </p:sp>
      <p:sp>
        <p:nvSpPr>
          <p:cNvPr id="16388" name="Rectangle 4"/>
          <p:cNvSpPr>
            <a:spLocks noGrp="1" noChangeArrowheads="1"/>
          </p:cNvSpPr>
          <p:nvPr>
            <p:ph type="body" sz="half" idx="2"/>
          </p:nvPr>
        </p:nvSpPr>
        <p:spPr>
          <a:xfrm>
            <a:off x="4800600" y="1600200"/>
            <a:ext cx="4114800" cy="4648200"/>
          </a:xfrm>
        </p:spPr>
        <p:txBody>
          <a:bodyPr/>
          <a:lstStyle/>
          <a:p>
            <a:pPr>
              <a:buFont typeface="Wingdings" pitchFamily="2" charset="2"/>
              <a:buNone/>
            </a:pPr>
            <a:r>
              <a:rPr lang="en-US" sz="2600"/>
              <a:t>              •  their wives       </a:t>
            </a:r>
          </a:p>
          <a:p>
            <a:pPr>
              <a:buFont typeface="Wingdings" pitchFamily="2" charset="2"/>
              <a:buNone/>
            </a:pPr>
            <a:r>
              <a:rPr lang="en-US" sz="2600"/>
              <a:t>                “declared it was  </a:t>
            </a:r>
          </a:p>
          <a:p>
            <a:pPr>
              <a:buFont typeface="Wingdings" pitchFamily="2" charset="2"/>
              <a:buNone/>
            </a:pPr>
            <a:r>
              <a:rPr lang="en-US" sz="2600"/>
              <a:t>	              their due” </a:t>
            </a:r>
          </a:p>
          <a:p>
            <a:pPr>
              <a:buFont typeface="Wingdings" pitchFamily="2" charset="2"/>
              <a:buNone/>
            </a:pPr>
            <a:r>
              <a:rPr lang="en-US" sz="2600"/>
              <a:t>	              whether the men believed it or not</a:t>
            </a:r>
          </a:p>
          <a:p>
            <a:r>
              <a:rPr lang="en-US" sz="2600"/>
              <a:t>wives wanted to be called “Madam” and to be “seen” -- like a queen</a:t>
            </a:r>
          </a:p>
          <a:p>
            <a:r>
              <a:rPr lang="en-US" sz="2600"/>
              <a:t>they ARE satirized</a:t>
            </a:r>
          </a:p>
        </p:txBody>
      </p:sp>
      <p:pic>
        <p:nvPicPr>
          <p:cNvPr id="16389" name="Picture 5"/>
          <p:cNvPicPr>
            <a:picLocks noChangeAspect="1" noChangeArrowheads="1"/>
          </p:cNvPicPr>
          <p:nvPr/>
        </p:nvPicPr>
        <p:blipFill>
          <a:blip r:embed="rId2"/>
          <a:srcRect/>
          <a:stretch>
            <a:fillRect/>
          </a:stretch>
        </p:blipFill>
        <p:spPr bwMode="auto">
          <a:xfrm>
            <a:off x="3200400" y="1524000"/>
            <a:ext cx="2882900" cy="19764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wipe(down)">
                                      <p:cBhvr>
                                        <p:cTn id="7" dur="580">
                                          <p:stCondLst>
                                            <p:cond delay="0"/>
                                          </p:stCondLst>
                                        </p:cTn>
                                        <p:tgtEl>
                                          <p:spTgt spid="16389"/>
                                        </p:tgtEl>
                                      </p:cBhvr>
                                    </p:animEffect>
                                    <p:anim calcmode="lin" valueType="num">
                                      <p:cBhvr>
                                        <p:cTn id="8" dur="1822" tmFilter="0,0; 0.14,0.36; 0.43,0.73; 0.71,0.91; 1.0,1.0">
                                          <p:stCondLst>
                                            <p:cond delay="0"/>
                                          </p:stCondLst>
                                        </p:cTn>
                                        <p:tgtEl>
                                          <p:spTgt spid="1638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638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638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638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6389"/>
                                        </p:tgtEl>
                                        <p:attrNameLst>
                                          <p:attrName>ppt_y</p:attrName>
                                        </p:attrNameLst>
                                      </p:cBhvr>
                                      <p:tavLst>
                                        <p:tav tm="0" fmla="#ppt_y-sin(pi*$)/81">
                                          <p:val>
                                            <p:fltVal val="0"/>
                                          </p:val>
                                        </p:tav>
                                        <p:tav tm="100000">
                                          <p:val>
                                            <p:fltVal val="1"/>
                                          </p:val>
                                        </p:tav>
                                      </p:tavLst>
                                    </p:anim>
                                    <p:animScale>
                                      <p:cBhvr>
                                        <p:cTn id="13" dur="26">
                                          <p:stCondLst>
                                            <p:cond delay="650"/>
                                          </p:stCondLst>
                                        </p:cTn>
                                        <p:tgtEl>
                                          <p:spTgt spid="16389"/>
                                        </p:tgtEl>
                                      </p:cBhvr>
                                      <p:to x="100000" y="60000"/>
                                    </p:animScale>
                                    <p:animScale>
                                      <p:cBhvr>
                                        <p:cTn id="14" dur="166" decel="50000">
                                          <p:stCondLst>
                                            <p:cond delay="676"/>
                                          </p:stCondLst>
                                        </p:cTn>
                                        <p:tgtEl>
                                          <p:spTgt spid="16389"/>
                                        </p:tgtEl>
                                      </p:cBhvr>
                                      <p:to x="100000" y="100000"/>
                                    </p:animScale>
                                    <p:animScale>
                                      <p:cBhvr>
                                        <p:cTn id="15" dur="26">
                                          <p:stCondLst>
                                            <p:cond delay="1312"/>
                                          </p:stCondLst>
                                        </p:cTn>
                                        <p:tgtEl>
                                          <p:spTgt spid="16389"/>
                                        </p:tgtEl>
                                      </p:cBhvr>
                                      <p:to x="100000" y="80000"/>
                                    </p:animScale>
                                    <p:animScale>
                                      <p:cBhvr>
                                        <p:cTn id="16" dur="166" decel="50000">
                                          <p:stCondLst>
                                            <p:cond delay="1338"/>
                                          </p:stCondLst>
                                        </p:cTn>
                                        <p:tgtEl>
                                          <p:spTgt spid="16389"/>
                                        </p:tgtEl>
                                      </p:cBhvr>
                                      <p:to x="100000" y="100000"/>
                                    </p:animScale>
                                    <p:animScale>
                                      <p:cBhvr>
                                        <p:cTn id="17" dur="26">
                                          <p:stCondLst>
                                            <p:cond delay="1642"/>
                                          </p:stCondLst>
                                        </p:cTn>
                                        <p:tgtEl>
                                          <p:spTgt spid="16389"/>
                                        </p:tgtEl>
                                      </p:cBhvr>
                                      <p:to x="100000" y="90000"/>
                                    </p:animScale>
                                    <p:animScale>
                                      <p:cBhvr>
                                        <p:cTn id="18" dur="166" decel="50000">
                                          <p:stCondLst>
                                            <p:cond delay="1668"/>
                                          </p:stCondLst>
                                        </p:cTn>
                                        <p:tgtEl>
                                          <p:spTgt spid="16389"/>
                                        </p:tgtEl>
                                      </p:cBhvr>
                                      <p:to x="100000" y="100000"/>
                                    </p:animScale>
                                    <p:animScale>
                                      <p:cBhvr>
                                        <p:cTn id="19" dur="26">
                                          <p:stCondLst>
                                            <p:cond delay="1808"/>
                                          </p:stCondLst>
                                        </p:cTn>
                                        <p:tgtEl>
                                          <p:spTgt spid="16389"/>
                                        </p:tgtEl>
                                      </p:cBhvr>
                                      <p:to x="100000" y="95000"/>
                                    </p:animScale>
                                    <p:animScale>
                                      <p:cBhvr>
                                        <p:cTn id="20" dur="166" decel="50000">
                                          <p:stCondLst>
                                            <p:cond delay="1834"/>
                                          </p:stCondLst>
                                        </p:cTn>
                                        <p:tgtEl>
                                          <p:spTgt spid="1638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6387">
                                            <p:txEl>
                                              <p:pRg st="0" end="0"/>
                                            </p:txEl>
                                          </p:spTgt>
                                        </p:tgtEl>
                                        <p:attrNameLst>
                                          <p:attrName>style.visibility</p:attrName>
                                        </p:attrNameLst>
                                      </p:cBhvr>
                                      <p:to>
                                        <p:strVal val="visible"/>
                                      </p:to>
                                    </p:set>
                                    <p:animEffect transition="in" filter="blinds(horizontal)">
                                      <p:cBhvr>
                                        <p:cTn id="25" dur="500"/>
                                        <p:tgtEl>
                                          <p:spTgt spid="16387">
                                            <p:txEl>
                                              <p:pRg st="0" end="0"/>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16387">
                                            <p:txEl>
                                              <p:pRg st="1" end="1"/>
                                            </p:txEl>
                                          </p:spTgt>
                                        </p:tgtEl>
                                        <p:attrNameLst>
                                          <p:attrName>style.visibility</p:attrName>
                                        </p:attrNameLst>
                                      </p:cBhvr>
                                      <p:to>
                                        <p:strVal val="visible"/>
                                      </p:to>
                                    </p:set>
                                    <p:animEffect transition="in" filter="blinds(horizontal)">
                                      <p:cBhvr>
                                        <p:cTn id="28" dur="500"/>
                                        <p:tgtEl>
                                          <p:spTgt spid="16387">
                                            <p:txEl>
                                              <p:pRg st="1" end="1"/>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31" dur="500"/>
                                        <p:tgtEl>
                                          <p:spTgt spid="16387">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16387">
                                            <p:txEl>
                                              <p:pRg st="3" end="3"/>
                                            </p:txEl>
                                          </p:spTgt>
                                        </p:tgtEl>
                                        <p:attrNameLst>
                                          <p:attrName>style.visibility</p:attrName>
                                        </p:attrNameLst>
                                      </p:cBhvr>
                                      <p:to>
                                        <p:strVal val="visible"/>
                                      </p:to>
                                    </p:set>
                                    <p:animEffect transition="in" filter="blinds(horizontal)">
                                      <p:cBhvr>
                                        <p:cTn id="36" dur="500"/>
                                        <p:tgtEl>
                                          <p:spTgt spid="16387">
                                            <p:txEl>
                                              <p:pRg st="3" end="3"/>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16387">
                                            <p:txEl>
                                              <p:pRg st="4" end="4"/>
                                            </p:txEl>
                                          </p:spTgt>
                                        </p:tgtEl>
                                        <p:attrNameLst>
                                          <p:attrName>style.visibility</p:attrName>
                                        </p:attrNameLst>
                                      </p:cBhvr>
                                      <p:to>
                                        <p:strVal val="visible"/>
                                      </p:to>
                                    </p:set>
                                    <p:animEffect transition="in" filter="blinds(horizontal)">
                                      <p:cBhvr>
                                        <p:cTn id="39" dur="500"/>
                                        <p:tgtEl>
                                          <p:spTgt spid="16387">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16387">
                                            <p:txEl>
                                              <p:pRg st="5" end="5"/>
                                            </p:txEl>
                                          </p:spTgt>
                                        </p:tgtEl>
                                        <p:attrNameLst>
                                          <p:attrName>style.visibility</p:attrName>
                                        </p:attrNameLst>
                                      </p:cBhvr>
                                      <p:to>
                                        <p:strVal val="visible"/>
                                      </p:to>
                                    </p:set>
                                    <p:animEffect transition="in" filter="blinds(horizontal)">
                                      <p:cBhvr>
                                        <p:cTn id="44" dur="500"/>
                                        <p:tgtEl>
                                          <p:spTgt spid="16387">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16388">
                                            <p:txEl>
                                              <p:pRg st="0" end="0"/>
                                            </p:txEl>
                                          </p:spTgt>
                                        </p:tgtEl>
                                        <p:attrNameLst>
                                          <p:attrName>style.visibility</p:attrName>
                                        </p:attrNameLst>
                                      </p:cBhvr>
                                      <p:to>
                                        <p:strVal val="visible"/>
                                      </p:to>
                                    </p:set>
                                    <p:animEffect transition="in" filter="blinds(horizontal)">
                                      <p:cBhvr>
                                        <p:cTn id="49" dur="500"/>
                                        <p:tgtEl>
                                          <p:spTgt spid="16388">
                                            <p:txEl>
                                              <p:pRg st="0" end="0"/>
                                            </p:txEl>
                                          </p:spTgt>
                                        </p:tgtEl>
                                      </p:cBhvr>
                                    </p:animEffect>
                                  </p:childTnLst>
                                </p:cTn>
                              </p:par>
                              <p:par>
                                <p:cTn id="50" presetID="3" presetClass="entr" presetSubtype="10" fill="hold" nodeType="withEffect">
                                  <p:stCondLst>
                                    <p:cond delay="0"/>
                                  </p:stCondLst>
                                  <p:childTnLst>
                                    <p:set>
                                      <p:cBhvr>
                                        <p:cTn id="51" dur="1" fill="hold">
                                          <p:stCondLst>
                                            <p:cond delay="0"/>
                                          </p:stCondLst>
                                        </p:cTn>
                                        <p:tgtEl>
                                          <p:spTgt spid="16388">
                                            <p:txEl>
                                              <p:pRg st="1" end="1"/>
                                            </p:txEl>
                                          </p:spTgt>
                                        </p:tgtEl>
                                        <p:attrNameLst>
                                          <p:attrName>style.visibility</p:attrName>
                                        </p:attrNameLst>
                                      </p:cBhvr>
                                      <p:to>
                                        <p:strVal val="visible"/>
                                      </p:to>
                                    </p:set>
                                    <p:animEffect transition="in" filter="blinds(horizontal)">
                                      <p:cBhvr>
                                        <p:cTn id="52" dur="500"/>
                                        <p:tgtEl>
                                          <p:spTgt spid="16388">
                                            <p:txEl>
                                              <p:pRg st="1" end="1"/>
                                            </p:txEl>
                                          </p:spTgt>
                                        </p:tgtEl>
                                      </p:cBhvr>
                                    </p:animEffect>
                                  </p:childTnLst>
                                </p:cTn>
                              </p:par>
                              <p:par>
                                <p:cTn id="53" presetID="3" presetClass="entr" presetSubtype="10" fill="hold" nodeType="withEffect">
                                  <p:stCondLst>
                                    <p:cond delay="0"/>
                                  </p:stCondLst>
                                  <p:childTnLst>
                                    <p:set>
                                      <p:cBhvr>
                                        <p:cTn id="54" dur="1" fill="hold">
                                          <p:stCondLst>
                                            <p:cond delay="0"/>
                                          </p:stCondLst>
                                        </p:cTn>
                                        <p:tgtEl>
                                          <p:spTgt spid="16388">
                                            <p:txEl>
                                              <p:pRg st="2" end="2"/>
                                            </p:txEl>
                                          </p:spTgt>
                                        </p:tgtEl>
                                        <p:attrNameLst>
                                          <p:attrName>style.visibility</p:attrName>
                                        </p:attrNameLst>
                                      </p:cBhvr>
                                      <p:to>
                                        <p:strVal val="visible"/>
                                      </p:to>
                                    </p:set>
                                    <p:animEffect transition="in" filter="blinds(horizontal)">
                                      <p:cBhvr>
                                        <p:cTn id="55" dur="500"/>
                                        <p:tgtEl>
                                          <p:spTgt spid="16388">
                                            <p:txEl>
                                              <p:pRg st="2" end="2"/>
                                            </p:txEl>
                                          </p:spTgt>
                                        </p:tgtEl>
                                      </p:cBhvr>
                                    </p:animEffect>
                                  </p:childTnLst>
                                </p:cTn>
                              </p:par>
                              <p:par>
                                <p:cTn id="56" presetID="3" presetClass="entr" presetSubtype="10" fill="hold" nodeType="withEffect">
                                  <p:stCondLst>
                                    <p:cond delay="0"/>
                                  </p:stCondLst>
                                  <p:childTnLst>
                                    <p:set>
                                      <p:cBhvr>
                                        <p:cTn id="57" dur="1" fill="hold">
                                          <p:stCondLst>
                                            <p:cond delay="0"/>
                                          </p:stCondLst>
                                        </p:cTn>
                                        <p:tgtEl>
                                          <p:spTgt spid="16388">
                                            <p:txEl>
                                              <p:pRg st="3" end="3"/>
                                            </p:txEl>
                                          </p:spTgt>
                                        </p:tgtEl>
                                        <p:attrNameLst>
                                          <p:attrName>style.visibility</p:attrName>
                                        </p:attrNameLst>
                                      </p:cBhvr>
                                      <p:to>
                                        <p:strVal val="visible"/>
                                      </p:to>
                                    </p:set>
                                    <p:animEffect transition="in" filter="blinds(horizontal)">
                                      <p:cBhvr>
                                        <p:cTn id="58" dur="500"/>
                                        <p:tgtEl>
                                          <p:spTgt spid="16388">
                                            <p:txEl>
                                              <p:pRg st="3" end="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16388">
                                            <p:txEl>
                                              <p:pRg st="4" end="4"/>
                                            </p:txEl>
                                          </p:spTgt>
                                        </p:tgtEl>
                                        <p:attrNameLst>
                                          <p:attrName>style.visibility</p:attrName>
                                        </p:attrNameLst>
                                      </p:cBhvr>
                                      <p:to>
                                        <p:strVal val="visible"/>
                                      </p:to>
                                    </p:set>
                                    <p:animEffect transition="in" filter="blinds(horizontal)">
                                      <p:cBhvr>
                                        <p:cTn id="63" dur="500"/>
                                        <p:tgtEl>
                                          <p:spTgt spid="16388">
                                            <p:txEl>
                                              <p:pRg st="4" end="4"/>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0" presetClass="entr" presetSubtype="0" fill="hold" nodeType="clickEffect">
                                  <p:stCondLst>
                                    <p:cond delay="0"/>
                                  </p:stCondLst>
                                  <p:childTnLst>
                                    <p:set>
                                      <p:cBhvr>
                                        <p:cTn id="67" dur="1" fill="hold">
                                          <p:stCondLst>
                                            <p:cond delay="0"/>
                                          </p:stCondLst>
                                        </p:cTn>
                                        <p:tgtEl>
                                          <p:spTgt spid="16388">
                                            <p:txEl>
                                              <p:pRg st="5" end="5"/>
                                            </p:txEl>
                                          </p:spTgt>
                                        </p:tgtEl>
                                        <p:attrNameLst>
                                          <p:attrName>style.visibility</p:attrName>
                                        </p:attrNameLst>
                                      </p:cBhvr>
                                      <p:to>
                                        <p:strVal val="visible"/>
                                      </p:to>
                                    </p:set>
                                    <p:animEffect transition="in" filter="fade">
                                      <p:cBhvr>
                                        <p:cTn id="68" dur="800" decel="100000"/>
                                        <p:tgtEl>
                                          <p:spTgt spid="16388">
                                            <p:txEl>
                                              <p:pRg st="5" end="5"/>
                                            </p:txEl>
                                          </p:spTgt>
                                        </p:tgtEl>
                                      </p:cBhvr>
                                    </p:animEffect>
                                    <p:anim calcmode="lin" valueType="num">
                                      <p:cBhvr>
                                        <p:cTn id="69" dur="800" decel="100000" fill="hold"/>
                                        <p:tgtEl>
                                          <p:spTgt spid="16388">
                                            <p:txEl>
                                              <p:pRg st="5" end="5"/>
                                            </p:txEl>
                                          </p:spTgt>
                                        </p:tgtEl>
                                        <p:attrNameLst>
                                          <p:attrName>style.rotation</p:attrName>
                                        </p:attrNameLst>
                                      </p:cBhvr>
                                      <p:tavLst>
                                        <p:tav tm="0">
                                          <p:val>
                                            <p:fltVal val="-90"/>
                                          </p:val>
                                        </p:tav>
                                        <p:tav tm="100000">
                                          <p:val>
                                            <p:fltVal val="0"/>
                                          </p:val>
                                        </p:tav>
                                      </p:tavLst>
                                    </p:anim>
                                    <p:anim calcmode="lin" valueType="num">
                                      <p:cBhvr>
                                        <p:cTn id="70" dur="800" decel="100000" fill="hold"/>
                                        <p:tgtEl>
                                          <p:spTgt spid="16388">
                                            <p:txEl>
                                              <p:pRg st="5" end="5"/>
                                            </p:txEl>
                                          </p:spTgt>
                                        </p:tgtEl>
                                        <p:attrNameLst>
                                          <p:attrName>ppt_x</p:attrName>
                                        </p:attrNameLst>
                                      </p:cBhvr>
                                      <p:tavLst>
                                        <p:tav tm="0">
                                          <p:val>
                                            <p:strVal val="#ppt_x+0.4"/>
                                          </p:val>
                                        </p:tav>
                                        <p:tav tm="100000">
                                          <p:val>
                                            <p:strVal val="#ppt_x-0.05"/>
                                          </p:val>
                                        </p:tav>
                                      </p:tavLst>
                                    </p:anim>
                                    <p:anim calcmode="lin" valueType="num">
                                      <p:cBhvr>
                                        <p:cTn id="71" dur="800" decel="100000" fill="hold"/>
                                        <p:tgtEl>
                                          <p:spTgt spid="16388">
                                            <p:txEl>
                                              <p:pRg st="5" end="5"/>
                                            </p:txEl>
                                          </p:spTgt>
                                        </p:tgtEl>
                                        <p:attrNameLst>
                                          <p:attrName>ppt_y</p:attrName>
                                        </p:attrNameLst>
                                      </p:cBhvr>
                                      <p:tavLst>
                                        <p:tav tm="0">
                                          <p:val>
                                            <p:strVal val="#ppt_y-0.4"/>
                                          </p:val>
                                        </p:tav>
                                        <p:tav tm="100000">
                                          <p:val>
                                            <p:strVal val="#ppt_y+0.1"/>
                                          </p:val>
                                        </p:tav>
                                      </p:tavLst>
                                    </p:anim>
                                    <p:anim calcmode="lin" valueType="num">
                                      <p:cBhvr>
                                        <p:cTn id="72" dur="200" accel="100000" fill="hold">
                                          <p:stCondLst>
                                            <p:cond delay="800"/>
                                          </p:stCondLst>
                                        </p:cTn>
                                        <p:tgtEl>
                                          <p:spTgt spid="16388">
                                            <p:txEl>
                                              <p:pRg st="5" end="5"/>
                                            </p:txEl>
                                          </p:spTgt>
                                        </p:tgtEl>
                                        <p:attrNameLst>
                                          <p:attrName>ppt_x</p:attrName>
                                        </p:attrNameLst>
                                      </p:cBhvr>
                                      <p:tavLst>
                                        <p:tav tm="0">
                                          <p:val>
                                            <p:strVal val="#ppt_x-0.05"/>
                                          </p:val>
                                        </p:tav>
                                        <p:tav tm="100000">
                                          <p:val>
                                            <p:strVal val="#ppt_x"/>
                                          </p:val>
                                        </p:tav>
                                      </p:tavLst>
                                    </p:anim>
                                    <p:anim calcmode="lin" valueType="num">
                                      <p:cBhvr>
                                        <p:cTn id="73" dur="200" accel="100000" fill="hold">
                                          <p:stCondLst>
                                            <p:cond delay="800"/>
                                          </p:stCondLst>
                                        </p:cTn>
                                        <p:tgtEl>
                                          <p:spTgt spid="16388">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Cook</a:t>
            </a:r>
          </a:p>
        </p:txBody>
      </p:sp>
      <p:sp>
        <p:nvSpPr>
          <p:cNvPr id="17411" name="Rectangle 3"/>
          <p:cNvSpPr>
            <a:spLocks noGrp="1" noChangeArrowheads="1"/>
          </p:cNvSpPr>
          <p:nvPr>
            <p:ph type="body" sz="half" idx="1"/>
          </p:nvPr>
        </p:nvSpPr>
        <p:spPr>
          <a:xfrm>
            <a:off x="685800" y="1719263"/>
            <a:ext cx="3810000" cy="4383087"/>
          </a:xfrm>
        </p:spPr>
        <p:txBody>
          <a:bodyPr/>
          <a:lstStyle/>
          <a:p>
            <a:r>
              <a:rPr lang="en-US" sz="2600"/>
              <a:t>could distinguish London ale by flavor (which was quite cheap -- like being able to distinguish Faygo from Food Club cola, etc.)</a:t>
            </a:r>
          </a:p>
          <a:p>
            <a:r>
              <a:rPr lang="en-US" sz="2600"/>
              <a:t>had ulcer on his knee (probably from cooking at open pot)</a:t>
            </a:r>
          </a:p>
        </p:txBody>
      </p:sp>
      <p:pic>
        <p:nvPicPr>
          <p:cNvPr id="17413" name="Picture 5"/>
          <p:cNvPicPr>
            <a:picLocks noChangeAspect="1" noChangeArrowheads="1"/>
          </p:cNvPicPr>
          <p:nvPr/>
        </p:nvPicPr>
        <p:blipFill>
          <a:blip r:embed="rId2"/>
          <a:srcRect/>
          <a:stretch>
            <a:fillRect/>
          </a:stretch>
        </p:blipFill>
        <p:spPr bwMode="auto">
          <a:xfrm>
            <a:off x="4724400" y="1600200"/>
            <a:ext cx="3373438" cy="4648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7413"/>
                                        </p:tgtEl>
                                        <p:attrNameLst>
                                          <p:attrName>style.visibility</p:attrName>
                                        </p:attrNameLst>
                                      </p:cBhvr>
                                      <p:to>
                                        <p:strVal val="visible"/>
                                      </p:to>
                                    </p:set>
                                    <p:animEffect transition="in" filter="wipe(down)">
                                      <p:cBhvr>
                                        <p:cTn id="7" dur="580">
                                          <p:stCondLst>
                                            <p:cond delay="0"/>
                                          </p:stCondLst>
                                        </p:cTn>
                                        <p:tgtEl>
                                          <p:spTgt spid="17413"/>
                                        </p:tgtEl>
                                      </p:cBhvr>
                                    </p:animEffect>
                                    <p:anim calcmode="lin" valueType="num">
                                      <p:cBhvr>
                                        <p:cTn id="8" dur="1822" tmFilter="0,0; 0.14,0.36; 0.43,0.73; 0.71,0.91; 1.0,1.0">
                                          <p:stCondLst>
                                            <p:cond delay="0"/>
                                          </p:stCondLst>
                                        </p:cTn>
                                        <p:tgtEl>
                                          <p:spTgt spid="1741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741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741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741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7413"/>
                                        </p:tgtEl>
                                        <p:attrNameLst>
                                          <p:attrName>ppt_y</p:attrName>
                                        </p:attrNameLst>
                                      </p:cBhvr>
                                      <p:tavLst>
                                        <p:tav tm="0" fmla="#ppt_y-sin(pi*$)/81">
                                          <p:val>
                                            <p:fltVal val="0"/>
                                          </p:val>
                                        </p:tav>
                                        <p:tav tm="100000">
                                          <p:val>
                                            <p:fltVal val="1"/>
                                          </p:val>
                                        </p:tav>
                                      </p:tavLst>
                                    </p:anim>
                                    <p:animScale>
                                      <p:cBhvr>
                                        <p:cTn id="13" dur="26">
                                          <p:stCondLst>
                                            <p:cond delay="650"/>
                                          </p:stCondLst>
                                        </p:cTn>
                                        <p:tgtEl>
                                          <p:spTgt spid="17413"/>
                                        </p:tgtEl>
                                      </p:cBhvr>
                                      <p:to x="100000" y="60000"/>
                                    </p:animScale>
                                    <p:animScale>
                                      <p:cBhvr>
                                        <p:cTn id="14" dur="166" decel="50000">
                                          <p:stCondLst>
                                            <p:cond delay="676"/>
                                          </p:stCondLst>
                                        </p:cTn>
                                        <p:tgtEl>
                                          <p:spTgt spid="17413"/>
                                        </p:tgtEl>
                                      </p:cBhvr>
                                      <p:to x="100000" y="100000"/>
                                    </p:animScale>
                                    <p:animScale>
                                      <p:cBhvr>
                                        <p:cTn id="15" dur="26">
                                          <p:stCondLst>
                                            <p:cond delay="1312"/>
                                          </p:stCondLst>
                                        </p:cTn>
                                        <p:tgtEl>
                                          <p:spTgt spid="17413"/>
                                        </p:tgtEl>
                                      </p:cBhvr>
                                      <p:to x="100000" y="80000"/>
                                    </p:animScale>
                                    <p:animScale>
                                      <p:cBhvr>
                                        <p:cTn id="16" dur="166" decel="50000">
                                          <p:stCondLst>
                                            <p:cond delay="1338"/>
                                          </p:stCondLst>
                                        </p:cTn>
                                        <p:tgtEl>
                                          <p:spTgt spid="17413"/>
                                        </p:tgtEl>
                                      </p:cBhvr>
                                      <p:to x="100000" y="100000"/>
                                    </p:animScale>
                                    <p:animScale>
                                      <p:cBhvr>
                                        <p:cTn id="17" dur="26">
                                          <p:stCondLst>
                                            <p:cond delay="1642"/>
                                          </p:stCondLst>
                                        </p:cTn>
                                        <p:tgtEl>
                                          <p:spTgt spid="17413"/>
                                        </p:tgtEl>
                                      </p:cBhvr>
                                      <p:to x="100000" y="90000"/>
                                    </p:animScale>
                                    <p:animScale>
                                      <p:cBhvr>
                                        <p:cTn id="18" dur="166" decel="50000">
                                          <p:stCondLst>
                                            <p:cond delay="1668"/>
                                          </p:stCondLst>
                                        </p:cTn>
                                        <p:tgtEl>
                                          <p:spTgt spid="17413"/>
                                        </p:tgtEl>
                                      </p:cBhvr>
                                      <p:to x="100000" y="100000"/>
                                    </p:animScale>
                                    <p:animScale>
                                      <p:cBhvr>
                                        <p:cTn id="19" dur="26">
                                          <p:stCondLst>
                                            <p:cond delay="1808"/>
                                          </p:stCondLst>
                                        </p:cTn>
                                        <p:tgtEl>
                                          <p:spTgt spid="17413"/>
                                        </p:tgtEl>
                                      </p:cBhvr>
                                      <p:to x="100000" y="95000"/>
                                    </p:animScale>
                                    <p:animScale>
                                      <p:cBhvr>
                                        <p:cTn id="20" dur="166" decel="50000">
                                          <p:stCondLst>
                                            <p:cond delay="1834"/>
                                          </p:stCondLst>
                                        </p:cTn>
                                        <p:tgtEl>
                                          <p:spTgt spid="1741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25" dur="500"/>
                                        <p:tgtEl>
                                          <p:spTgt spid="17411">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17411">
                                            <p:txEl>
                                              <p:pRg st="1" end="1"/>
                                            </p:txEl>
                                          </p:spTgt>
                                        </p:tgtEl>
                                        <p:attrNameLst>
                                          <p:attrName>style.visibility</p:attrName>
                                        </p:attrNameLst>
                                      </p:cBhvr>
                                      <p:to>
                                        <p:strVal val="visible"/>
                                      </p:to>
                                    </p:set>
                                    <p:animEffect transition="in" filter="blinds(horizontal)">
                                      <p:cBhvr>
                                        <p:cTn id="30" dur="500"/>
                                        <p:tgtEl>
                                          <p:spTgt spid="174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Cook</a:t>
            </a:r>
          </a:p>
        </p:txBody>
      </p:sp>
      <p:pic>
        <p:nvPicPr>
          <p:cNvPr id="34820" name="Picture 4"/>
          <p:cNvPicPr>
            <a:picLocks noChangeAspect="1" noChangeArrowheads="1"/>
          </p:cNvPicPr>
          <p:nvPr/>
        </p:nvPicPr>
        <p:blipFill>
          <a:blip r:embed="rId2"/>
          <a:srcRect/>
          <a:stretch>
            <a:fillRect/>
          </a:stretch>
        </p:blipFill>
        <p:spPr bwMode="auto">
          <a:xfrm>
            <a:off x="4724400" y="1600200"/>
            <a:ext cx="3373438" cy="4648200"/>
          </a:xfrm>
          <a:prstGeom prst="rect">
            <a:avLst/>
          </a:prstGeom>
          <a:noFill/>
        </p:spPr>
      </p:pic>
      <p:sp>
        <p:nvSpPr>
          <p:cNvPr id="34823" name="Rectangle 7"/>
          <p:cNvSpPr>
            <a:spLocks noGrp="1" noChangeArrowheads="1"/>
          </p:cNvSpPr>
          <p:nvPr>
            <p:ph type="body" sz="half" idx="2"/>
          </p:nvPr>
        </p:nvSpPr>
        <p:spPr>
          <a:xfrm>
            <a:off x="457200" y="1676400"/>
            <a:ext cx="3810000" cy="4495800"/>
          </a:xfrm>
          <a:noFill/>
          <a:ln/>
        </p:spPr>
        <p:txBody>
          <a:bodyPr/>
          <a:lstStyle/>
          <a:p>
            <a:r>
              <a:rPr lang="en-US" sz="2600"/>
              <a:t>made good thick soup</a:t>
            </a:r>
          </a:p>
          <a:p>
            <a:r>
              <a:rPr lang="en-US" sz="2600"/>
              <a:t>made good blancmange (yellow-white, thick, creamy chicken soup--much the color of what might be in the ulcer)</a:t>
            </a:r>
          </a:p>
          <a:p>
            <a:r>
              <a:rPr lang="en-US" sz="2600"/>
              <a:t>IS satirized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4823">
                                            <p:txEl>
                                              <p:pRg st="0" end="0"/>
                                            </p:txEl>
                                          </p:spTgt>
                                        </p:tgtEl>
                                        <p:attrNameLst>
                                          <p:attrName>style.visibility</p:attrName>
                                        </p:attrNameLst>
                                      </p:cBhvr>
                                      <p:to>
                                        <p:strVal val="visible"/>
                                      </p:to>
                                    </p:set>
                                    <p:animEffect transition="in" filter="blinds(horizontal)">
                                      <p:cBhvr>
                                        <p:cTn id="7" dur="500"/>
                                        <p:tgtEl>
                                          <p:spTgt spid="348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4823">
                                            <p:txEl>
                                              <p:pRg st="1" end="1"/>
                                            </p:txEl>
                                          </p:spTgt>
                                        </p:tgtEl>
                                        <p:attrNameLst>
                                          <p:attrName>style.visibility</p:attrName>
                                        </p:attrNameLst>
                                      </p:cBhvr>
                                      <p:to>
                                        <p:strVal val="visible"/>
                                      </p:to>
                                    </p:set>
                                    <p:animEffect transition="in" filter="blinds(horizontal)">
                                      <p:cBhvr>
                                        <p:cTn id="12" dur="500"/>
                                        <p:tgtEl>
                                          <p:spTgt spid="348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34823">
                                            <p:txEl>
                                              <p:pRg st="2" end="2"/>
                                            </p:txEl>
                                          </p:spTgt>
                                        </p:tgtEl>
                                        <p:attrNameLst>
                                          <p:attrName>style.visibility</p:attrName>
                                        </p:attrNameLst>
                                      </p:cBhvr>
                                      <p:to>
                                        <p:strVal val="visible"/>
                                      </p:to>
                                    </p:set>
                                    <p:animEffect transition="in" filter="fade">
                                      <p:cBhvr>
                                        <p:cTn id="17" dur="800" decel="100000"/>
                                        <p:tgtEl>
                                          <p:spTgt spid="34823">
                                            <p:txEl>
                                              <p:pRg st="2" end="2"/>
                                            </p:txEl>
                                          </p:spTgt>
                                        </p:tgtEl>
                                      </p:cBhvr>
                                    </p:animEffect>
                                    <p:anim calcmode="lin" valueType="num">
                                      <p:cBhvr>
                                        <p:cTn id="18" dur="800" decel="100000" fill="hold"/>
                                        <p:tgtEl>
                                          <p:spTgt spid="34823">
                                            <p:txEl>
                                              <p:pRg st="2" end="2"/>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4823">
                                            <p:txEl>
                                              <p:pRg st="2" end="2"/>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4823">
                                            <p:txEl>
                                              <p:pRg st="2" end="2"/>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4823">
                                            <p:txEl>
                                              <p:pRg st="2" end="2"/>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482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Skipper</a:t>
            </a:r>
          </a:p>
        </p:txBody>
      </p:sp>
      <p:sp>
        <p:nvSpPr>
          <p:cNvPr id="18435" name="Rectangle 3"/>
          <p:cNvSpPr>
            <a:spLocks noGrp="1" noChangeArrowheads="1"/>
          </p:cNvSpPr>
          <p:nvPr>
            <p:ph type="body" sz="half" idx="1"/>
          </p:nvPr>
        </p:nvSpPr>
        <p:spPr>
          <a:xfrm>
            <a:off x="685800" y="1828800"/>
            <a:ext cx="3810000" cy="4343400"/>
          </a:xfrm>
        </p:spPr>
        <p:txBody>
          <a:bodyPr/>
          <a:lstStyle/>
          <a:p>
            <a:r>
              <a:rPr lang="en-US" sz="2600"/>
              <a:t>rode a </a:t>
            </a:r>
            <a:r>
              <a:rPr lang="en-US" sz="2600" u="sng"/>
              <a:t>farmer’s</a:t>
            </a:r>
            <a:r>
              <a:rPr lang="en-US" sz="2600"/>
              <a:t> horse well (an insult)</a:t>
            </a:r>
          </a:p>
          <a:p>
            <a:r>
              <a:rPr lang="en-US" sz="2600"/>
              <a:t>skin was tanned (a mark of low breeding)</a:t>
            </a:r>
          </a:p>
          <a:p>
            <a:r>
              <a:rPr lang="en-US" sz="2600"/>
              <a:t>stole wine while the trader slept </a:t>
            </a:r>
          </a:p>
        </p:txBody>
      </p:sp>
      <p:sp>
        <p:nvSpPr>
          <p:cNvPr id="18436" name="Rectangle 4"/>
          <p:cNvSpPr>
            <a:spLocks noGrp="1" noChangeArrowheads="1"/>
          </p:cNvSpPr>
          <p:nvPr>
            <p:ph type="body" sz="half" idx="2"/>
          </p:nvPr>
        </p:nvSpPr>
        <p:spPr>
          <a:xfrm>
            <a:off x="4648200" y="1828800"/>
            <a:ext cx="3810000" cy="4419600"/>
          </a:xfrm>
        </p:spPr>
        <p:txBody>
          <a:bodyPr/>
          <a:lstStyle/>
          <a:p>
            <a:r>
              <a:rPr lang="en-US" sz="2600"/>
              <a:t>ignored conscience</a:t>
            </a:r>
          </a:p>
          <a:p>
            <a:r>
              <a:rPr lang="en-US" sz="2600"/>
              <a:t>made his prisoners “walk home” </a:t>
            </a:r>
          </a:p>
          <a:p>
            <a:r>
              <a:rPr lang="en-US" sz="2600"/>
              <a:t>IS satirized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blinds(horizontal)">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blinds(horizontal)">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8436">
                                            <p:txEl>
                                              <p:pRg st="0" end="0"/>
                                            </p:txEl>
                                          </p:spTgt>
                                        </p:tgtEl>
                                        <p:attrNameLst>
                                          <p:attrName>style.visibility</p:attrName>
                                        </p:attrNameLst>
                                      </p:cBhvr>
                                      <p:to>
                                        <p:strVal val="visible"/>
                                      </p:to>
                                    </p:set>
                                    <p:animEffect transition="in" filter="blinds(horizontal)">
                                      <p:cBhvr>
                                        <p:cTn id="22" dur="500"/>
                                        <p:tgtEl>
                                          <p:spTgt spid="1843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8436">
                                            <p:txEl>
                                              <p:pRg st="1" end="1"/>
                                            </p:txEl>
                                          </p:spTgt>
                                        </p:tgtEl>
                                        <p:attrNameLst>
                                          <p:attrName>style.visibility</p:attrName>
                                        </p:attrNameLst>
                                      </p:cBhvr>
                                      <p:to>
                                        <p:strVal val="visible"/>
                                      </p:to>
                                    </p:set>
                                    <p:animEffect transition="in" filter="blinds(horizontal)">
                                      <p:cBhvr>
                                        <p:cTn id="27" dur="500"/>
                                        <p:tgtEl>
                                          <p:spTgt spid="1843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nodeType="clickEffect">
                                  <p:stCondLst>
                                    <p:cond delay="0"/>
                                  </p:stCondLst>
                                  <p:childTnLst>
                                    <p:set>
                                      <p:cBhvr>
                                        <p:cTn id="31" dur="1" fill="hold">
                                          <p:stCondLst>
                                            <p:cond delay="0"/>
                                          </p:stCondLst>
                                        </p:cTn>
                                        <p:tgtEl>
                                          <p:spTgt spid="18436">
                                            <p:txEl>
                                              <p:pRg st="2" end="2"/>
                                            </p:txEl>
                                          </p:spTgt>
                                        </p:tgtEl>
                                        <p:attrNameLst>
                                          <p:attrName>style.visibility</p:attrName>
                                        </p:attrNameLst>
                                      </p:cBhvr>
                                      <p:to>
                                        <p:strVal val="visible"/>
                                      </p:to>
                                    </p:set>
                                    <p:animEffect transition="in" filter="fade">
                                      <p:cBhvr>
                                        <p:cTn id="32" dur="800" decel="100000"/>
                                        <p:tgtEl>
                                          <p:spTgt spid="18436">
                                            <p:txEl>
                                              <p:pRg st="2" end="2"/>
                                            </p:txEl>
                                          </p:spTgt>
                                        </p:tgtEl>
                                      </p:cBhvr>
                                    </p:animEffect>
                                    <p:anim calcmode="lin" valueType="num">
                                      <p:cBhvr>
                                        <p:cTn id="33" dur="800" decel="100000" fill="hold"/>
                                        <p:tgtEl>
                                          <p:spTgt spid="18436">
                                            <p:txEl>
                                              <p:pRg st="2" end="2"/>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18436">
                                            <p:txEl>
                                              <p:pRg st="2" end="2"/>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18436">
                                            <p:txEl>
                                              <p:pRg st="2" end="2"/>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18436">
                                            <p:txEl>
                                              <p:pRg st="2" end="2"/>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18436">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Doctor</a:t>
            </a:r>
          </a:p>
        </p:txBody>
      </p:sp>
      <p:sp>
        <p:nvSpPr>
          <p:cNvPr id="20483" name="Rectangle 3"/>
          <p:cNvSpPr>
            <a:spLocks noGrp="1" noChangeArrowheads="1"/>
          </p:cNvSpPr>
          <p:nvPr>
            <p:ph type="body" sz="half" idx="1"/>
          </p:nvPr>
        </p:nvSpPr>
        <p:spPr>
          <a:xfrm>
            <a:off x="457200" y="1719263"/>
            <a:ext cx="4035425" cy="4411662"/>
          </a:xfrm>
        </p:spPr>
        <p:txBody>
          <a:bodyPr/>
          <a:lstStyle/>
          <a:p>
            <a:r>
              <a:rPr lang="en-US" sz="2600"/>
              <a:t>grounded in astronomy, as most doctors in the Middle Ages were</a:t>
            </a:r>
          </a:p>
          <a:p>
            <a:endParaRPr lang="en-US" sz="2600"/>
          </a:p>
          <a:p>
            <a:r>
              <a:rPr lang="en-US" sz="2600"/>
              <a:t>“All his apothecaries in a tribe...”</a:t>
            </a:r>
          </a:p>
          <a:p>
            <a:endParaRPr lang="en-US" sz="2600"/>
          </a:p>
        </p:txBody>
      </p:sp>
      <p:sp>
        <p:nvSpPr>
          <p:cNvPr id="20484" name="Rectangle 4"/>
          <p:cNvSpPr>
            <a:spLocks noGrp="1" noChangeArrowheads="1"/>
          </p:cNvSpPr>
          <p:nvPr>
            <p:ph type="body" sz="half" idx="2"/>
          </p:nvPr>
        </p:nvSpPr>
        <p:spPr>
          <a:xfrm>
            <a:off x="4651375" y="1719263"/>
            <a:ext cx="4035425" cy="4411662"/>
          </a:xfrm>
        </p:spPr>
        <p:txBody>
          <a:bodyPr/>
          <a:lstStyle/>
          <a:p>
            <a:r>
              <a:rPr lang="en-US" sz="2600"/>
              <a:t>“...each made money from the other’s guile.” did not read the Bible</a:t>
            </a:r>
          </a:p>
          <a:p>
            <a:r>
              <a:rPr lang="en-US" sz="2600"/>
              <a:t>kept the gold he won in pestilences</a:t>
            </a:r>
          </a:p>
          <a:p>
            <a:r>
              <a:rPr lang="en-US" sz="2600"/>
              <a:t>IS satirized</a:t>
            </a:r>
          </a:p>
          <a:p>
            <a:endParaRPr lang="en-US" sz="2600"/>
          </a:p>
          <a:p>
            <a:endParaRPr lang="en-US" sz="2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linds(horizontal)">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Effect transition="in" filter="blinds(horizontal)">
                                      <p:cBhvr>
                                        <p:cTn id="12" dur="500"/>
                                        <p:tgtEl>
                                          <p:spTgt spid="2048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484">
                                            <p:txEl>
                                              <p:pRg st="0" end="0"/>
                                            </p:txEl>
                                          </p:spTgt>
                                        </p:tgtEl>
                                        <p:attrNameLst>
                                          <p:attrName>style.visibility</p:attrName>
                                        </p:attrNameLst>
                                      </p:cBhvr>
                                      <p:to>
                                        <p:strVal val="visible"/>
                                      </p:to>
                                    </p:set>
                                    <p:animEffect transition="in" filter="blinds(horizontal)">
                                      <p:cBhvr>
                                        <p:cTn id="17" dur="500"/>
                                        <p:tgtEl>
                                          <p:spTgt spid="2048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0484">
                                            <p:txEl>
                                              <p:pRg st="1" end="1"/>
                                            </p:txEl>
                                          </p:spTgt>
                                        </p:tgtEl>
                                        <p:attrNameLst>
                                          <p:attrName>style.visibility</p:attrName>
                                        </p:attrNameLst>
                                      </p:cBhvr>
                                      <p:to>
                                        <p:strVal val="visible"/>
                                      </p:to>
                                    </p:set>
                                    <p:animEffect transition="in" filter="blinds(horizontal)">
                                      <p:cBhvr>
                                        <p:cTn id="22" dur="500"/>
                                        <p:tgtEl>
                                          <p:spTgt spid="2048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20484">
                                            <p:txEl>
                                              <p:pRg st="2" end="2"/>
                                            </p:txEl>
                                          </p:spTgt>
                                        </p:tgtEl>
                                        <p:attrNameLst>
                                          <p:attrName>style.visibility</p:attrName>
                                        </p:attrNameLst>
                                      </p:cBhvr>
                                      <p:to>
                                        <p:strVal val="visible"/>
                                      </p:to>
                                    </p:set>
                                    <p:animEffect transition="in" filter="fade">
                                      <p:cBhvr>
                                        <p:cTn id="27" dur="800" decel="100000"/>
                                        <p:tgtEl>
                                          <p:spTgt spid="20484">
                                            <p:txEl>
                                              <p:pRg st="2" end="2"/>
                                            </p:txEl>
                                          </p:spTgt>
                                        </p:tgtEl>
                                      </p:cBhvr>
                                    </p:animEffect>
                                    <p:anim calcmode="lin" valueType="num">
                                      <p:cBhvr>
                                        <p:cTn id="28" dur="800" decel="100000" fill="hold"/>
                                        <p:tgtEl>
                                          <p:spTgt spid="20484">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0484">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0484">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0484">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0484">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62000" y="228600"/>
            <a:ext cx="7772400" cy="1143000"/>
          </a:xfrm>
        </p:spPr>
        <p:txBody>
          <a:bodyPr/>
          <a:lstStyle/>
          <a:p>
            <a:r>
              <a:rPr lang="en-US"/>
              <a:t>Wife of Bath (woman from Bath)</a:t>
            </a:r>
          </a:p>
        </p:txBody>
      </p:sp>
      <p:sp>
        <p:nvSpPr>
          <p:cNvPr id="21507" name="Rectangle 3"/>
          <p:cNvSpPr>
            <a:spLocks noGrp="1" noChangeArrowheads="1"/>
          </p:cNvSpPr>
          <p:nvPr>
            <p:ph type="body" sz="half" idx="1"/>
          </p:nvPr>
        </p:nvSpPr>
        <p:spPr>
          <a:xfrm>
            <a:off x="457200" y="1719263"/>
            <a:ext cx="4035425" cy="4411662"/>
          </a:xfrm>
        </p:spPr>
        <p:txBody>
          <a:bodyPr/>
          <a:lstStyle/>
          <a:p>
            <a:r>
              <a:rPr lang="en-US" sz="2600"/>
              <a:t>tight, red clothing</a:t>
            </a:r>
          </a:p>
          <a:p>
            <a:r>
              <a:rPr lang="en-US" sz="2600"/>
              <a:t>had five husbands, all at the church door</a:t>
            </a:r>
          </a:p>
          <a:p>
            <a:r>
              <a:rPr lang="en-US" sz="2600"/>
              <a:t>gap-teeth</a:t>
            </a:r>
          </a:p>
          <a:p>
            <a:r>
              <a:rPr lang="en-US" sz="2600"/>
              <a:t>large hips</a:t>
            </a:r>
          </a:p>
          <a:p>
            <a:r>
              <a:rPr lang="en-US" sz="2600"/>
              <a:t>heels spurred</a:t>
            </a:r>
          </a:p>
          <a:p>
            <a:r>
              <a:rPr lang="en-US" sz="2600"/>
              <a:t>“knew the remedies for love’s mischances</a:t>
            </a:r>
          </a:p>
        </p:txBody>
      </p:sp>
      <p:sp>
        <p:nvSpPr>
          <p:cNvPr id="21508" name="Rectangle 4"/>
          <p:cNvSpPr>
            <a:spLocks noGrp="1" noChangeArrowheads="1"/>
          </p:cNvSpPr>
          <p:nvPr>
            <p:ph type="body" sz="half" idx="2"/>
          </p:nvPr>
        </p:nvSpPr>
        <p:spPr>
          <a:xfrm>
            <a:off x="4648200" y="4343400"/>
            <a:ext cx="4191000" cy="1752600"/>
          </a:xfrm>
        </p:spPr>
        <p:txBody>
          <a:bodyPr/>
          <a:lstStyle/>
          <a:p>
            <a:r>
              <a:rPr lang="en-US" sz="2200"/>
              <a:t>had a unique interpretation of Scriptures which gave her control in her marriages</a:t>
            </a:r>
          </a:p>
          <a:p>
            <a:r>
              <a:rPr lang="en-US" sz="2200"/>
              <a:t>IS satirized</a:t>
            </a:r>
          </a:p>
        </p:txBody>
      </p:sp>
      <p:pic>
        <p:nvPicPr>
          <p:cNvPr id="21509" name="Picture 5"/>
          <p:cNvPicPr>
            <a:picLocks noChangeAspect="1" noChangeArrowheads="1"/>
          </p:cNvPicPr>
          <p:nvPr/>
        </p:nvPicPr>
        <p:blipFill>
          <a:blip r:embed="rId2"/>
          <a:srcRect/>
          <a:stretch>
            <a:fillRect/>
          </a:stretch>
        </p:blipFill>
        <p:spPr bwMode="auto">
          <a:xfrm>
            <a:off x="4876800" y="1219200"/>
            <a:ext cx="2460625" cy="3200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wipe(down)">
                                      <p:cBhvr>
                                        <p:cTn id="7" dur="580">
                                          <p:stCondLst>
                                            <p:cond delay="0"/>
                                          </p:stCondLst>
                                        </p:cTn>
                                        <p:tgtEl>
                                          <p:spTgt spid="21509"/>
                                        </p:tgtEl>
                                      </p:cBhvr>
                                    </p:animEffect>
                                    <p:anim calcmode="lin" valueType="num">
                                      <p:cBhvr>
                                        <p:cTn id="8" dur="1822" tmFilter="0,0; 0.14,0.36; 0.43,0.73; 0.71,0.91; 1.0,1.0">
                                          <p:stCondLst>
                                            <p:cond delay="0"/>
                                          </p:stCondLst>
                                        </p:cTn>
                                        <p:tgtEl>
                                          <p:spTgt spid="2150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150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150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150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1509"/>
                                        </p:tgtEl>
                                        <p:attrNameLst>
                                          <p:attrName>ppt_y</p:attrName>
                                        </p:attrNameLst>
                                      </p:cBhvr>
                                      <p:tavLst>
                                        <p:tav tm="0" fmla="#ppt_y-sin(pi*$)/81">
                                          <p:val>
                                            <p:fltVal val="0"/>
                                          </p:val>
                                        </p:tav>
                                        <p:tav tm="100000">
                                          <p:val>
                                            <p:fltVal val="1"/>
                                          </p:val>
                                        </p:tav>
                                      </p:tavLst>
                                    </p:anim>
                                    <p:animScale>
                                      <p:cBhvr>
                                        <p:cTn id="13" dur="26">
                                          <p:stCondLst>
                                            <p:cond delay="650"/>
                                          </p:stCondLst>
                                        </p:cTn>
                                        <p:tgtEl>
                                          <p:spTgt spid="21509"/>
                                        </p:tgtEl>
                                      </p:cBhvr>
                                      <p:to x="100000" y="60000"/>
                                    </p:animScale>
                                    <p:animScale>
                                      <p:cBhvr>
                                        <p:cTn id="14" dur="166" decel="50000">
                                          <p:stCondLst>
                                            <p:cond delay="676"/>
                                          </p:stCondLst>
                                        </p:cTn>
                                        <p:tgtEl>
                                          <p:spTgt spid="21509"/>
                                        </p:tgtEl>
                                      </p:cBhvr>
                                      <p:to x="100000" y="100000"/>
                                    </p:animScale>
                                    <p:animScale>
                                      <p:cBhvr>
                                        <p:cTn id="15" dur="26">
                                          <p:stCondLst>
                                            <p:cond delay="1312"/>
                                          </p:stCondLst>
                                        </p:cTn>
                                        <p:tgtEl>
                                          <p:spTgt spid="21509"/>
                                        </p:tgtEl>
                                      </p:cBhvr>
                                      <p:to x="100000" y="80000"/>
                                    </p:animScale>
                                    <p:animScale>
                                      <p:cBhvr>
                                        <p:cTn id="16" dur="166" decel="50000">
                                          <p:stCondLst>
                                            <p:cond delay="1338"/>
                                          </p:stCondLst>
                                        </p:cTn>
                                        <p:tgtEl>
                                          <p:spTgt spid="21509"/>
                                        </p:tgtEl>
                                      </p:cBhvr>
                                      <p:to x="100000" y="100000"/>
                                    </p:animScale>
                                    <p:animScale>
                                      <p:cBhvr>
                                        <p:cTn id="17" dur="26">
                                          <p:stCondLst>
                                            <p:cond delay="1642"/>
                                          </p:stCondLst>
                                        </p:cTn>
                                        <p:tgtEl>
                                          <p:spTgt spid="21509"/>
                                        </p:tgtEl>
                                      </p:cBhvr>
                                      <p:to x="100000" y="90000"/>
                                    </p:animScale>
                                    <p:animScale>
                                      <p:cBhvr>
                                        <p:cTn id="18" dur="166" decel="50000">
                                          <p:stCondLst>
                                            <p:cond delay="1668"/>
                                          </p:stCondLst>
                                        </p:cTn>
                                        <p:tgtEl>
                                          <p:spTgt spid="21509"/>
                                        </p:tgtEl>
                                      </p:cBhvr>
                                      <p:to x="100000" y="100000"/>
                                    </p:animScale>
                                    <p:animScale>
                                      <p:cBhvr>
                                        <p:cTn id="19" dur="26">
                                          <p:stCondLst>
                                            <p:cond delay="1808"/>
                                          </p:stCondLst>
                                        </p:cTn>
                                        <p:tgtEl>
                                          <p:spTgt spid="21509"/>
                                        </p:tgtEl>
                                      </p:cBhvr>
                                      <p:to x="100000" y="95000"/>
                                    </p:animScale>
                                    <p:animScale>
                                      <p:cBhvr>
                                        <p:cTn id="20" dur="166" decel="50000">
                                          <p:stCondLst>
                                            <p:cond delay="1834"/>
                                          </p:stCondLst>
                                        </p:cTn>
                                        <p:tgtEl>
                                          <p:spTgt spid="2150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1507">
                                            <p:txEl>
                                              <p:pRg st="0" end="0"/>
                                            </p:txEl>
                                          </p:spTgt>
                                        </p:tgtEl>
                                        <p:attrNameLst>
                                          <p:attrName>style.visibility</p:attrName>
                                        </p:attrNameLst>
                                      </p:cBhvr>
                                      <p:to>
                                        <p:strVal val="visible"/>
                                      </p:to>
                                    </p:set>
                                    <p:animEffect transition="in" filter="blinds(horizontal)">
                                      <p:cBhvr>
                                        <p:cTn id="25" dur="500"/>
                                        <p:tgtEl>
                                          <p:spTgt spid="2150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1507">
                                            <p:txEl>
                                              <p:pRg st="1" end="1"/>
                                            </p:txEl>
                                          </p:spTgt>
                                        </p:tgtEl>
                                        <p:attrNameLst>
                                          <p:attrName>style.visibility</p:attrName>
                                        </p:attrNameLst>
                                      </p:cBhvr>
                                      <p:to>
                                        <p:strVal val="visible"/>
                                      </p:to>
                                    </p:set>
                                    <p:animEffect transition="in" filter="blinds(horizontal)">
                                      <p:cBhvr>
                                        <p:cTn id="30" dur="500"/>
                                        <p:tgtEl>
                                          <p:spTgt spid="21507">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21507">
                                            <p:txEl>
                                              <p:pRg st="2" end="2"/>
                                            </p:txEl>
                                          </p:spTgt>
                                        </p:tgtEl>
                                        <p:attrNameLst>
                                          <p:attrName>style.visibility</p:attrName>
                                        </p:attrNameLst>
                                      </p:cBhvr>
                                      <p:to>
                                        <p:strVal val="visible"/>
                                      </p:to>
                                    </p:set>
                                    <p:animEffect transition="in" filter="blinds(horizontal)">
                                      <p:cBhvr>
                                        <p:cTn id="35" dur="500"/>
                                        <p:tgtEl>
                                          <p:spTgt spid="21507">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21507">
                                            <p:txEl>
                                              <p:pRg st="3" end="3"/>
                                            </p:txEl>
                                          </p:spTgt>
                                        </p:tgtEl>
                                        <p:attrNameLst>
                                          <p:attrName>style.visibility</p:attrName>
                                        </p:attrNameLst>
                                      </p:cBhvr>
                                      <p:to>
                                        <p:strVal val="visible"/>
                                      </p:to>
                                    </p:set>
                                    <p:animEffect transition="in" filter="blinds(horizontal)">
                                      <p:cBhvr>
                                        <p:cTn id="40" dur="500"/>
                                        <p:tgtEl>
                                          <p:spTgt spid="21507">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21507">
                                            <p:txEl>
                                              <p:pRg st="4" end="4"/>
                                            </p:txEl>
                                          </p:spTgt>
                                        </p:tgtEl>
                                        <p:attrNameLst>
                                          <p:attrName>style.visibility</p:attrName>
                                        </p:attrNameLst>
                                      </p:cBhvr>
                                      <p:to>
                                        <p:strVal val="visible"/>
                                      </p:to>
                                    </p:set>
                                    <p:animEffect transition="in" filter="blinds(horizontal)">
                                      <p:cBhvr>
                                        <p:cTn id="45" dur="500"/>
                                        <p:tgtEl>
                                          <p:spTgt spid="21507">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21507">
                                            <p:txEl>
                                              <p:pRg st="5" end="5"/>
                                            </p:txEl>
                                          </p:spTgt>
                                        </p:tgtEl>
                                        <p:attrNameLst>
                                          <p:attrName>style.visibility</p:attrName>
                                        </p:attrNameLst>
                                      </p:cBhvr>
                                      <p:to>
                                        <p:strVal val="visible"/>
                                      </p:to>
                                    </p:set>
                                    <p:animEffect transition="in" filter="blinds(horizontal)">
                                      <p:cBhvr>
                                        <p:cTn id="50" dur="500"/>
                                        <p:tgtEl>
                                          <p:spTgt spid="21507">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21508">
                                            <p:txEl>
                                              <p:pRg st="0" end="0"/>
                                            </p:txEl>
                                          </p:spTgt>
                                        </p:tgtEl>
                                        <p:attrNameLst>
                                          <p:attrName>style.visibility</p:attrName>
                                        </p:attrNameLst>
                                      </p:cBhvr>
                                      <p:to>
                                        <p:strVal val="visible"/>
                                      </p:to>
                                    </p:set>
                                    <p:animEffect transition="in" filter="blinds(horizontal)">
                                      <p:cBhvr>
                                        <p:cTn id="55" dur="500"/>
                                        <p:tgtEl>
                                          <p:spTgt spid="21508">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0" presetClass="entr" presetSubtype="0" fill="hold" nodeType="clickEffect">
                                  <p:stCondLst>
                                    <p:cond delay="0"/>
                                  </p:stCondLst>
                                  <p:childTnLst>
                                    <p:set>
                                      <p:cBhvr>
                                        <p:cTn id="59" dur="1" fill="hold">
                                          <p:stCondLst>
                                            <p:cond delay="0"/>
                                          </p:stCondLst>
                                        </p:cTn>
                                        <p:tgtEl>
                                          <p:spTgt spid="21508">
                                            <p:txEl>
                                              <p:pRg st="1" end="1"/>
                                            </p:txEl>
                                          </p:spTgt>
                                        </p:tgtEl>
                                        <p:attrNameLst>
                                          <p:attrName>style.visibility</p:attrName>
                                        </p:attrNameLst>
                                      </p:cBhvr>
                                      <p:to>
                                        <p:strVal val="visible"/>
                                      </p:to>
                                    </p:set>
                                    <p:animEffect transition="in" filter="fade">
                                      <p:cBhvr>
                                        <p:cTn id="60" dur="800" decel="100000"/>
                                        <p:tgtEl>
                                          <p:spTgt spid="21508">
                                            <p:txEl>
                                              <p:pRg st="1" end="1"/>
                                            </p:txEl>
                                          </p:spTgt>
                                        </p:tgtEl>
                                      </p:cBhvr>
                                    </p:animEffect>
                                    <p:anim calcmode="lin" valueType="num">
                                      <p:cBhvr>
                                        <p:cTn id="61" dur="800" decel="100000" fill="hold"/>
                                        <p:tgtEl>
                                          <p:spTgt spid="21508">
                                            <p:txEl>
                                              <p:pRg st="1" end="1"/>
                                            </p:txEl>
                                          </p:spTgt>
                                        </p:tgtEl>
                                        <p:attrNameLst>
                                          <p:attrName>style.rotation</p:attrName>
                                        </p:attrNameLst>
                                      </p:cBhvr>
                                      <p:tavLst>
                                        <p:tav tm="0">
                                          <p:val>
                                            <p:fltVal val="-90"/>
                                          </p:val>
                                        </p:tav>
                                        <p:tav tm="100000">
                                          <p:val>
                                            <p:fltVal val="0"/>
                                          </p:val>
                                        </p:tav>
                                      </p:tavLst>
                                    </p:anim>
                                    <p:anim calcmode="lin" valueType="num">
                                      <p:cBhvr>
                                        <p:cTn id="62" dur="800" decel="100000" fill="hold"/>
                                        <p:tgtEl>
                                          <p:spTgt spid="21508">
                                            <p:txEl>
                                              <p:pRg st="1" end="1"/>
                                            </p:txEl>
                                          </p:spTgt>
                                        </p:tgtEl>
                                        <p:attrNameLst>
                                          <p:attrName>ppt_x</p:attrName>
                                        </p:attrNameLst>
                                      </p:cBhvr>
                                      <p:tavLst>
                                        <p:tav tm="0">
                                          <p:val>
                                            <p:strVal val="#ppt_x+0.4"/>
                                          </p:val>
                                        </p:tav>
                                        <p:tav tm="100000">
                                          <p:val>
                                            <p:strVal val="#ppt_x-0.05"/>
                                          </p:val>
                                        </p:tav>
                                      </p:tavLst>
                                    </p:anim>
                                    <p:anim calcmode="lin" valueType="num">
                                      <p:cBhvr>
                                        <p:cTn id="63" dur="800" decel="100000" fill="hold"/>
                                        <p:tgtEl>
                                          <p:spTgt spid="21508">
                                            <p:txEl>
                                              <p:pRg st="1" end="1"/>
                                            </p:txEl>
                                          </p:spTgt>
                                        </p:tgtEl>
                                        <p:attrNameLst>
                                          <p:attrName>ppt_y</p:attrName>
                                        </p:attrNameLst>
                                      </p:cBhvr>
                                      <p:tavLst>
                                        <p:tav tm="0">
                                          <p:val>
                                            <p:strVal val="#ppt_y-0.4"/>
                                          </p:val>
                                        </p:tav>
                                        <p:tav tm="100000">
                                          <p:val>
                                            <p:strVal val="#ppt_y+0.1"/>
                                          </p:val>
                                        </p:tav>
                                      </p:tavLst>
                                    </p:anim>
                                    <p:anim calcmode="lin" valueType="num">
                                      <p:cBhvr>
                                        <p:cTn id="64" dur="200" accel="100000" fill="hold">
                                          <p:stCondLst>
                                            <p:cond delay="800"/>
                                          </p:stCondLst>
                                        </p:cTn>
                                        <p:tgtEl>
                                          <p:spTgt spid="21508">
                                            <p:txEl>
                                              <p:pRg st="1" end="1"/>
                                            </p:txEl>
                                          </p:spTgt>
                                        </p:tgtEl>
                                        <p:attrNameLst>
                                          <p:attrName>ppt_x</p:attrName>
                                        </p:attrNameLst>
                                      </p:cBhvr>
                                      <p:tavLst>
                                        <p:tav tm="0">
                                          <p:val>
                                            <p:strVal val="#ppt_x-0.05"/>
                                          </p:val>
                                        </p:tav>
                                        <p:tav tm="100000">
                                          <p:val>
                                            <p:strVal val="#ppt_x"/>
                                          </p:val>
                                        </p:tav>
                                      </p:tavLst>
                                    </p:anim>
                                    <p:anim calcmode="lin" valueType="num">
                                      <p:cBhvr>
                                        <p:cTn id="65" dur="200" accel="100000" fill="hold">
                                          <p:stCondLst>
                                            <p:cond delay="800"/>
                                          </p:stCondLst>
                                        </p:cTn>
                                        <p:tgtEl>
                                          <p:spTgt spid="21508">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amma/>
                <a:shade val="26275"/>
                <a:invGamma/>
              </a:schemeClr>
            </a:gs>
            <a:gs pos="50000">
              <a:schemeClr val="bg1"/>
            </a:gs>
            <a:gs pos="100000">
              <a:schemeClr val="bg1">
                <a:gamma/>
                <a:shade val="26275"/>
                <a:invGamma/>
              </a:schemeClr>
            </a:gs>
          </a:gsLst>
          <a:lin ang="18900000" scaled="1"/>
        </a:gra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0"/>
            <a:ext cx="7772400" cy="1143000"/>
          </a:xfrm>
        </p:spPr>
        <p:txBody>
          <a:bodyPr/>
          <a:lstStyle/>
          <a:p>
            <a:r>
              <a:rPr lang="en-US"/>
              <a:t>Parson</a:t>
            </a:r>
          </a:p>
        </p:txBody>
      </p:sp>
      <p:sp>
        <p:nvSpPr>
          <p:cNvPr id="22531" name="Rectangle 3"/>
          <p:cNvSpPr>
            <a:spLocks noGrp="1" noChangeArrowheads="1"/>
          </p:cNvSpPr>
          <p:nvPr>
            <p:ph type="body" sz="half" idx="1"/>
          </p:nvPr>
        </p:nvSpPr>
        <p:spPr>
          <a:xfrm>
            <a:off x="685800" y="3733800"/>
            <a:ext cx="3810000" cy="2819400"/>
          </a:xfrm>
        </p:spPr>
        <p:txBody>
          <a:bodyPr/>
          <a:lstStyle/>
          <a:p>
            <a:r>
              <a:rPr lang="en-US" sz="2600"/>
              <a:t>holy-minded</a:t>
            </a:r>
          </a:p>
          <a:p>
            <a:r>
              <a:rPr lang="en-US" sz="2600"/>
              <a:t>poor</a:t>
            </a:r>
          </a:p>
          <a:p>
            <a:r>
              <a:rPr lang="en-US" sz="2600"/>
              <a:t>learned</a:t>
            </a:r>
          </a:p>
          <a:p>
            <a:r>
              <a:rPr lang="en-US" sz="2600"/>
              <a:t>devout</a:t>
            </a:r>
          </a:p>
          <a:p>
            <a:r>
              <a:rPr lang="en-US" sz="2600"/>
              <a:t>patient</a:t>
            </a:r>
          </a:p>
        </p:txBody>
      </p:sp>
      <p:sp>
        <p:nvSpPr>
          <p:cNvPr id="22532" name="Rectangle 4"/>
          <p:cNvSpPr>
            <a:spLocks noGrp="1" noChangeArrowheads="1"/>
          </p:cNvSpPr>
          <p:nvPr>
            <p:ph type="body" sz="half" idx="2"/>
          </p:nvPr>
        </p:nvSpPr>
        <p:spPr>
          <a:xfrm>
            <a:off x="4648200" y="1524000"/>
            <a:ext cx="3810000" cy="4876800"/>
          </a:xfrm>
        </p:spPr>
        <p:txBody>
          <a:bodyPr/>
          <a:lstStyle/>
          <a:p>
            <a:r>
              <a:rPr lang="en-US" sz="2600"/>
              <a:t>noble</a:t>
            </a:r>
          </a:p>
          <a:p>
            <a:r>
              <a:rPr lang="en-US" sz="2600"/>
              <a:t>a shepherd</a:t>
            </a:r>
          </a:p>
          <a:p>
            <a:r>
              <a:rPr lang="en-US" sz="2600"/>
              <a:t>virtuous rich in holy thought</a:t>
            </a:r>
          </a:p>
          <a:p>
            <a:pPr>
              <a:spcBef>
                <a:spcPct val="50000"/>
              </a:spcBef>
            </a:pPr>
            <a:r>
              <a:rPr lang="en-US" sz="2600"/>
              <a:t>served the poor</a:t>
            </a:r>
          </a:p>
          <a:p>
            <a:pPr>
              <a:spcBef>
                <a:spcPct val="50000"/>
              </a:spcBef>
            </a:pPr>
            <a:r>
              <a:rPr lang="en-US" sz="2600"/>
              <a:t>gave own money</a:t>
            </a:r>
          </a:p>
          <a:p>
            <a:pPr>
              <a:spcBef>
                <a:spcPct val="50000"/>
              </a:spcBef>
            </a:pPr>
            <a:r>
              <a:rPr lang="en-US" sz="2600"/>
              <a:t>practiced what he preached</a:t>
            </a:r>
          </a:p>
          <a:p>
            <a:r>
              <a:rPr lang="en-US" sz="2600"/>
              <a:t>NOT satirized</a:t>
            </a:r>
          </a:p>
        </p:txBody>
      </p:sp>
      <p:pic>
        <p:nvPicPr>
          <p:cNvPr id="22533" name="Picture 5"/>
          <p:cNvPicPr>
            <a:picLocks noChangeAspect="1" noChangeArrowheads="1"/>
          </p:cNvPicPr>
          <p:nvPr/>
        </p:nvPicPr>
        <p:blipFill>
          <a:blip r:embed="rId2"/>
          <a:srcRect/>
          <a:stretch>
            <a:fillRect/>
          </a:stretch>
        </p:blipFill>
        <p:spPr bwMode="auto">
          <a:xfrm>
            <a:off x="1447800" y="457200"/>
            <a:ext cx="3203575" cy="3441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2533"/>
                                        </p:tgtEl>
                                        <p:attrNameLst>
                                          <p:attrName>style.visibility</p:attrName>
                                        </p:attrNameLst>
                                      </p:cBhvr>
                                      <p:to>
                                        <p:strVal val="visible"/>
                                      </p:to>
                                    </p:set>
                                    <p:animEffect transition="in" filter="wipe(down)">
                                      <p:cBhvr>
                                        <p:cTn id="7" dur="580">
                                          <p:stCondLst>
                                            <p:cond delay="0"/>
                                          </p:stCondLst>
                                        </p:cTn>
                                        <p:tgtEl>
                                          <p:spTgt spid="22533"/>
                                        </p:tgtEl>
                                      </p:cBhvr>
                                    </p:animEffect>
                                    <p:anim calcmode="lin" valueType="num">
                                      <p:cBhvr>
                                        <p:cTn id="8" dur="1822" tmFilter="0,0; 0.14,0.36; 0.43,0.73; 0.71,0.91; 1.0,1.0">
                                          <p:stCondLst>
                                            <p:cond delay="0"/>
                                          </p:stCondLst>
                                        </p:cTn>
                                        <p:tgtEl>
                                          <p:spTgt spid="2253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253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253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253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2533"/>
                                        </p:tgtEl>
                                        <p:attrNameLst>
                                          <p:attrName>ppt_y</p:attrName>
                                        </p:attrNameLst>
                                      </p:cBhvr>
                                      <p:tavLst>
                                        <p:tav tm="0" fmla="#ppt_y-sin(pi*$)/81">
                                          <p:val>
                                            <p:fltVal val="0"/>
                                          </p:val>
                                        </p:tav>
                                        <p:tav tm="100000">
                                          <p:val>
                                            <p:fltVal val="1"/>
                                          </p:val>
                                        </p:tav>
                                      </p:tavLst>
                                    </p:anim>
                                    <p:animScale>
                                      <p:cBhvr>
                                        <p:cTn id="13" dur="26">
                                          <p:stCondLst>
                                            <p:cond delay="650"/>
                                          </p:stCondLst>
                                        </p:cTn>
                                        <p:tgtEl>
                                          <p:spTgt spid="22533"/>
                                        </p:tgtEl>
                                      </p:cBhvr>
                                      <p:to x="100000" y="60000"/>
                                    </p:animScale>
                                    <p:animScale>
                                      <p:cBhvr>
                                        <p:cTn id="14" dur="166" decel="50000">
                                          <p:stCondLst>
                                            <p:cond delay="676"/>
                                          </p:stCondLst>
                                        </p:cTn>
                                        <p:tgtEl>
                                          <p:spTgt spid="22533"/>
                                        </p:tgtEl>
                                      </p:cBhvr>
                                      <p:to x="100000" y="100000"/>
                                    </p:animScale>
                                    <p:animScale>
                                      <p:cBhvr>
                                        <p:cTn id="15" dur="26">
                                          <p:stCondLst>
                                            <p:cond delay="1312"/>
                                          </p:stCondLst>
                                        </p:cTn>
                                        <p:tgtEl>
                                          <p:spTgt spid="22533"/>
                                        </p:tgtEl>
                                      </p:cBhvr>
                                      <p:to x="100000" y="80000"/>
                                    </p:animScale>
                                    <p:animScale>
                                      <p:cBhvr>
                                        <p:cTn id="16" dur="166" decel="50000">
                                          <p:stCondLst>
                                            <p:cond delay="1338"/>
                                          </p:stCondLst>
                                        </p:cTn>
                                        <p:tgtEl>
                                          <p:spTgt spid="22533"/>
                                        </p:tgtEl>
                                      </p:cBhvr>
                                      <p:to x="100000" y="100000"/>
                                    </p:animScale>
                                    <p:animScale>
                                      <p:cBhvr>
                                        <p:cTn id="17" dur="26">
                                          <p:stCondLst>
                                            <p:cond delay="1642"/>
                                          </p:stCondLst>
                                        </p:cTn>
                                        <p:tgtEl>
                                          <p:spTgt spid="22533"/>
                                        </p:tgtEl>
                                      </p:cBhvr>
                                      <p:to x="100000" y="90000"/>
                                    </p:animScale>
                                    <p:animScale>
                                      <p:cBhvr>
                                        <p:cTn id="18" dur="166" decel="50000">
                                          <p:stCondLst>
                                            <p:cond delay="1668"/>
                                          </p:stCondLst>
                                        </p:cTn>
                                        <p:tgtEl>
                                          <p:spTgt spid="22533"/>
                                        </p:tgtEl>
                                      </p:cBhvr>
                                      <p:to x="100000" y="100000"/>
                                    </p:animScale>
                                    <p:animScale>
                                      <p:cBhvr>
                                        <p:cTn id="19" dur="26">
                                          <p:stCondLst>
                                            <p:cond delay="1808"/>
                                          </p:stCondLst>
                                        </p:cTn>
                                        <p:tgtEl>
                                          <p:spTgt spid="22533"/>
                                        </p:tgtEl>
                                      </p:cBhvr>
                                      <p:to x="100000" y="95000"/>
                                    </p:animScale>
                                    <p:animScale>
                                      <p:cBhvr>
                                        <p:cTn id="20" dur="166" decel="50000">
                                          <p:stCondLst>
                                            <p:cond delay="1834"/>
                                          </p:stCondLst>
                                        </p:cTn>
                                        <p:tgtEl>
                                          <p:spTgt spid="2253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2531">
                                            <p:txEl>
                                              <p:pRg st="0" end="0"/>
                                            </p:txEl>
                                          </p:spTgt>
                                        </p:tgtEl>
                                        <p:attrNameLst>
                                          <p:attrName>style.visibility</p:attrName>
                                        </p:attrNameLst>
                                      </p:cBhvr>
                                      <p:to>
                                        <p:strVal val="visible"/>
                                      </p:to>
                                    </p:set>
                                    <p:animEffect transition="in" filter="blinds(horizontal)">
                                      <p:cBhvr>
                                        <p:cTn id="25" dur="500"/>
                                        <p:tgtEl>
                                          <p:spTgt spid="22531">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2531">
                                            <p:txEl>
                                              <p:pRg st="1" end="1"/>
                                            </p:txEl>
                                          </p:spTgt>
                                        </p:tgtEl>
                                        <p:attrNameLst>
                                          <p:attrName>style.visibility</p:attrName>
                                        </p:attrNameLst>
                                      </p:cBhvr>
                                      <p:to>
                                        <p:strVal val="visible"/>
                                      </p:to>
                                    </p:set>
                                    <p:animEffect transition="in" filter="blinds(horizontal)">
                                      <p:cBhvr>
                                        <p:cTn id="30" dur="500"/>
                                        <p:tgtEl>
                                          <p:spTgt spid="22531">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22531">
                                            <p:txEl>
                                              <p:pRg st="2" end="2"/>
                                            </p:txEl>
                                          </p:spTgt>
                                        </p:tgtEl>
                                        <p:attrNameLst>
                                          <p:attrName>style.visibility</p:attrName>
                                        </p:attrNameLst>
                                      </p:cBhvr>
                                      <p:to>
                                        <p:strVal val="visible"/>
                                      </p:to>
                                    </p:set>
                                    <p:animEffect transition="in" filter="blinds(horizontal)">
                                      <p:cBhvr>
                                        <p:cTn id="35" dur="500"/>
                                        <p:tgtEl>
                                          <p:spTgt spid="22531">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22531">
                                            <p:txEl>
                                              <p:pRg st="3" end="3"/>
                                            </p:txEl>
                                          </p:spTgt>
                                        </p:tgtEl>
                                        <p:attrNameLst>
                                          <p:attrName>style.visibility</p:attrName>
                                        </p:attrNameLst>
                                      </p:cBhvr>
                                      <p:to>
                                        <p:strVal val="visible"/>
                                      </p:to>
                                    </p:set>
                                    <p:animEffect transition="in" filter="blinds(horizontal)">
                                      <p:cBhvr>
                                        <p:cTn id="40" dur="500"/>
                                        <p:tgtEl>
                                          <p:spTgt spid="22531">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22531">
                                            <p:txEl>
                                              <p:pRg st="4" end="4"/>
                                            </p:txEl>
                                          </p:spTgt>
                                        </p:tgtEl>
                                        <p:attrNameLst>
                                          <p:attrName>style.visibility</p:attrName>
                                        </p:attrNameLst>
                                      </p:cBhvr>
                                      <p:to>
                                        <p:strVal val="visible"/>
                                      </p:to>
                                    </p:set>
                                    <p:animEffect transition="in" filter="blinds(horizontal)">
                                      <p:cBhvr>
                                        <p:cTn id="45" dur="500"/>
                                        <p:tgtEl>
                                          <p:spTgt spid="22531">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22532">
                                            <p:txEl>
                                              <p:pRg st="0" end="0"/>
                                            </p:txEl>
                                          </p:spTgt>
                                        </p:tgtEl>
                                        <p:attrNameLst>
                                          <p:attrName>style.visibility</p:attrName>
                                        </p:attrNameLst>
                                      </p:cBhvr>
                                      <p:to>
                                        <p:strVal val="visible"/>
                                      </p:to>
                                    </p:set>
                                    <p:animEffect transition="in" filter="blinds(horizontal)">
                                      <p:cBhvr>
                                        <p:cTn id="50" dur="500"/>
                                        <p:tgtEl>
                                          <p:spTgt spid="22532">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22532">
                                            <p:txEl>
                                              <p:pRg st="1" end="1"/>
                                            </p:txEl>
                                          </p:spTgt>
                                        </p:tgtEl>
                                        <p:attrNameLst>
                                          <p:attrName>style.visibility</p:attrName>
                                        </p:attrNameLst>
                                      </p:cBhvr>
                                      <p:to>
                                        <p:strVal val="visible"/>
                                      </p:to>
                                    </p:set>
                                    <p:animEffect transition="in" filter="blinds(horizontal)">
                                      <p:cBhvr>
                                        <p:cTn id="55" dur="500"/>
                                        <p:tgtEl>
                                          <p:spTgt spid="22532">
                                            <p:txEl>
                                              <p:pRg st="1" end="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22532">
                                            <p:txEl>
                                              <p:pRg st="2" end="2"/>
                                            </p:txEl>
                                          </p:spTgt>
                                        </p:tgtEl>
                                        <p:attrNameLst>
                                          <p:attrName>style.visibility</p:attrName>
                                        </p:attrNameLst>
                                      </p:cBhvr>
                                      <p:to>
                                        <p:strVal val="visible"/>
                                      </p:to>
                                    </p:set>
                                    <p:animEffect transition="in" filter="blinds(horizontal)">
                                      <p:cBhvr>
                                        <p:cTn id="60" dur="500"/>
                                        <p:tgtEl>
                                          <p:spTgt spid="22532">
                                            <p:txEl>
                                              <p:pRg st="2" end="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22532">
                                            <p:txEl>
                                              <p:pRg st="3" end="3"/>
                                            </p:txEl>
                                          </p:spTgt>
                                        </p:tgtEl>
                                        <p:attrNameLst>
                                          <p:attrName>style.visibility</p:attrName>
                                        </p:attrNameLst>
                                      </p:cBhvr>
                                      <p:to>
                                        <p:strVal val="visible"/>
                                      </p:to>
                                    </p:set>
                                    <p:animEffect transition="in" filter="blinds(horizontal)">
                                      <p:cBhvr>
                                        <p:cTn id="65" dur="500"/>
                                        <p:tgtEl>
                                          <p:spTgt spid="22532">
                                            <p:txEl>
                                              <p:pRg st="3" end="3"/>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nodeType="clickEffect">
                                  <p:stCondLst>
                                    <p:cond delay="0"/>
                                  </p:stCondLst>
                                  <p:childTnLst>
                                    <p:set>
                                      <p:cBhvr>
                                        <p:cTn id="69" dur="1" fill="hold">
                                          <p:stCondLst>
                                            <p:cond delay="0"/>
                                          </p:stCondLst>
                                        </p:cTn>
                                        <p:tgtEl>
                                          <p:spTgt spid="22532">
                                            <p:txEl>
                                              <p:pRg st="4" end="4"/>
                                            </p:txEl>
                                          </p:spTgt>
                                        </p:tgtEl>
                                        <p:attrNameLst>
                                          <p:attrName>style.visibility</p:attrName>
                                        </p:attrNameLst>
                                      </p:cBhvr>
                                      <p:to>
                                        <p:strVal val="visible"/>
                                      </p:to>
                                    </p:set>
                                    <p:animEffect transition="in" filter="blinds(horizontal)">
                                      <p:cBhvr>
                                        <p:cTn id="70" dur="500"/>
                                        <p:tgtEl>
                                          <p:spTgt spid="22532">
                                            <p:txEl>
                                              <p:pRg st="4" end="4"/>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nodeType="clickEffect">
                                  <p:stCondLst>
                                    <p:cond delay="0"/>
                                  </p:stCondLst>
                                  <p:childTnLst>
                                    <p:set>
                                      <p:cBhvr>
                                        <p:cTn id="74" dur="1" fill="hold">
                                          <p:stCondLst>
                                            <p:cond delay="0"/>
                                          </p:stCondLst>
                                        </p:cTn>
                                        <p:tgtEl>
                                          <p:spTgt spid="22532">
                                            <p:txEl>
                                              <p:pRg st="5" end="5"/>
                                            </p:txEl>
                                          </p:spTgt>
                                        </p:tgtEl>
                                        <p:attrNameLst>
                                          <p:attrName>style.visibility</p:attrName>
                                        </p:attrNameLst>
                                      </p:cBhvr>
                                      <p:to>
                                        <p:strVal val="visible"/>
                                      </p:to>
                                    </p:set>
                                    <p:animEffect transition="in" filter="blinds(horizontal)">
                                      <p:cBhvr>
                                        <p:cTn id="75" dur="500"/>
                                        <p:tgtEl>
                                          <p:spTgt spid="22532">
                                            <p:txEl>
                                              <p:pRg st="5" end="5"/>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30" presetClass="entr" presetSubtype="0" fill="hold" nodeType="clickEffect">
                                  <p:stCondLst>
                                    <p:cond delay="0"/>
                                  </p:stCondLst>
                                  <p:childTnLst>
                                    <p:set>
                                      <p:cBhvr>
                                        <p:cTn id="79" dur="1" fill="hold">
                                          <p:stCondLst>
                                            <p:cond delay="0"/>
                                          </p:stCondLst>
                                        </p:cTn>
                                        <p:tgtEl>
                                          <p:spTgt spid="22532">
                                            <p:txEl>
                                              <p:pRg st="6" end="6"/>
                                            </p:txEl>
                                          </p:spTgt>
                                        </p:tgtEl>
                                        <p:attrNameLst>
                                          <p:attrName>style.visibility</p:attrName>
                                        </p:attrNameLst>
                                      </p:cBhvr>
                                      <p:to>
                                        <p:strVal val="visible"/>
                                      </p:to>
                                    </p:set>
                                    <p:animEffect transition="in" filter="fade">
                                      <p:cBhvr>
                                        <p:cTn id="80" dur="800" decel="100000"/>
                                        <p:tgtEl>
                                          <p:spTgt spid="22532">
                                            <p:txEl>
                                              <p:pRg st="6" end="6"/>
                                            </p:txEl>
                                          </p:spTgt>
                                        </p:tgtEl>
                                      </p:cBhvr>
                                    </p:animEffect>
                                    <p:anim calcmode="lin" valueType="num">
                                      <p:cBhvr>
                                        <p:cTn id="81" dur="800" decel="100000" fill="hold"/>
                                        <p:tgtEl>
                                          <p:spTgt spid="22532">
                                            <p:txEl>
                                              <p:pRg st="6" end="6"/>
                                            </p:txEl>
                                          </p:spTgt>
                                        </p:tgtEl>
                                        <p:attrNameLst>
                                          <p:attrName>style.rotation</p:attrName>
                                        </p:attrNameLst>
                                      </p:cBhvr>
                                      <p:tavLst>
                                        <p:tav tm="0">
                                          <p:val>
                                            <p:fltVal val="-90"/>
                                          </p:val>
                                        </p:tav>
                                        <p:tav tm="100000">
                                          <p:val>
                                            <p:fltVal val="0"/>
                                          </p:val>
                                        </p:tav>
                                      </p:tavLst>
                                    </p:anim>
                                    <p:anim calcmode="lin" valueType="num">
                                      <p:cBhvr>
                                        <p:cTn id="82" dur="800" decel="100000" fill="hold"/>
                                        <p:tgtEl>
                                          <p:spTgt spid="22532">
                                            <p:txEl>
                                              <p:pRg st="6" end="6"/>
                                            </p:txEl>
                                          </p:spTgt>
                                        </p:tgtEl>
                                        <p:attrNameLst>
                                          <p:attrName>ppt_x</p:attrName>
                                        </p:attrNameLst>
                                      </p:cBhvr>
                                      <p:tavLst>
                                        <p:tav tm="0">
                                          <p:val>
                                            <p:strVal val="#ppt_x+0.4"/>
                                          </p:val>
                                        </p:tav>
                                        <p:tav tm="100000">
                                          <p:val>
                                            <p:strVal val="#ppt_x-0.05"/>
                                          </p:val>
                                        </p:tav>
                                      </p:tavLst>
                                    </p:anim>
                                    <p:anim calcmode="lin" valueType="num">
                                      <p:cBhvr>
                                        <p:cTn id="83" dur="800" decel="100000" fill="hold"/>
                                        <p:tgtEl>
                                          <p:spTgt spid="22532">
                                            <p:txEl>
                                              <p:pRg st="6" end="6"/>
                                            </p:txEl>
                                          </p:spTgt>
                                        </p:tgtEl>
                                        <p:attrNameLst>
                                          <p:attrName>ppt_y</p:attrName>
                                        </p:attrNameLst>
                                      </p:cBhvr>
                                      <p:tavLst>
                                        <p:tav tm="0">
                                          <p:val>
                                            <p:strVal val="#ppt_y-0.4"/>
                                          </p:val>
                                        </p:tav>
                                        <p:tav tm="100000">
                                          <p:val>
                                            <p:strVal val="#ppt_y+0.1"/>
                                          </p:val>
                                        </p:tav>
                                      </p:tavLst>
                                    </p:anim>
                                    <p:anim calcmode="lin" valueType="num">
                                      <p:cBhvr>
                                        <p:cTn id="84" dur="200" accel="100000" fill="hold">
                                          <p:stCondLst>
                                            <p:cond delay="800"/>
                                          </p:stCondLst>
                                        </p:cTn>
                                        <p:tgtEl>
                                          <p:spTgt spid="22532">
                                            <p:txEl>
                                              <p:pRg st="6" end="6"/>
                                            </p:txEl>
                                          </p:spTgt>
                                        </p:tgtEl>
                                        <p:attrNameLst>
                                          <p:attrName>ppt_x</p:attrName>
                                        </p:attrNameLst>
                                      </p:cBhvr>
                                      <p:tavLst>
                                        <p:tav tm="0">
                                          <p:val>
                                            <p:strVal val="#ppt_x-0.05"/>
                                          </p:val>
                                        </p:tav>
                                        <p:tav tm="100000">
                                          <p:val>
                                            <p:strVal val="#ppt_x"/>
                                          </p:val>
                                        </p:tav>
                                      </p:tavLst>
                                    </p:anim>
                                    <p:anim calcmode="lin" valueType="num">
                                      <p:cBhvr>
                                        <p:cTn id="85" dur="200" accel="100000" fill="hold">
                                          <p:stCondLst>
                                            <p:cond delay="800"/>
                                          </p:stCondLst>
                                        </p:cTn>
                                        <p:tgtEl>
                                          <p:spTgt spid="22532">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amma/>
                <a:shade val="26275"/>
                <a:invGamma/>
              </a:schemeClr>
            </a:gs>
            <a:gs pos="50000">
              <a:schemeClr val="bg1"/>
            </a:gs>
            <a:gs pos="100000">
              <a:schemeClr val="bg1">
                <a:gamma/>
                <a:shade val="26275"/>
                <a:invGamma/>
              </a:schemeClr>
            </a:gs>
          </a:gsLst>
          <a:lin ang="189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228600"/>
            <a:ext cx="7772400" cy="1143000"/>
          </a:xfrm>
        </p:spPr>
        <p:txBody>
          <a:bodyPr/>
          <a:lstStyle/>
          <a:p>
            <a:r>
              <a:rPr lang="en-US"/>
              <a:t>Knight</a:t>
            </a:r>
          </a:p>
        </p:txBody>
      </p:sp>
      <p:sp>
        <p:nvSpPr>
          <p:cNvPr id="4099" name="Rectangle 3"/>
          <p:cNvSpPr>
            <a:spLocks noGrp="1" noChangeArrowheads="1"/>
          </p:cNvSpPr>
          <p:nvPr>
            <p:ph type="body" sz="half" idx="1"/>
          </p:nvPr>
        </p:nvSpPr>
        <p:spPr>
          <a:xfrm>
            <a:off x="685800" y="1219200"/>
            <a:ext cx="3810000" cy="4114800"/>
          </a:xfrm>
        </p:spPr>
        <p:txBody>
          <a:bodyPr/>
          <a:lstStyle/>
          <a:p>
            <a:r>
              <a:rPr lang="en-US" sz="2600"/>
              <a:t>distinguished</a:t>
            </a:r>
          </a:p>
          <a:p>
            <a:r>
              <a:rPr lang="en-US" sz="2600"/>
              <a:t>followed chivalry</a:t>
            </a:r>
          </a:p>
          <a:p>
            <a:r>
              <a:rPr lang="en-US" sz="2600"/>
              <a:t>truthful, honorable</a:t>
            </a:r>
          </a:p>
          <a:p>
            <a:r>
              <a:rPr lang="en-US" sz="2600"/>
              <a:t>ridden into battle</a:t>
            </a:r>
          </a:p>
          <a:p>
            <a:r>
              <a:rPr lang="en-US" sz="2600"/>
              <a:t>honored for his graces</a:t>
            </a:r>
          </a:p>
          <a:p>
            <a:r>
              <a:rPr lang="en-US" sz="2600"/>
              <a:t>fought in many battles</a:t>
            </a:r>
          </a:p>
          <a:p>
            <a:r>
              <a:rPr lang="en-US" sz="2600"/>
              <a:t>modest, not boorish</a:t>
            </a:r>
          </a:p>
          <a:p>
            <a:r>
              <a:rPr lang="en-US" sz="2600"/>
              <a:t>a true, perfect knight</a:t>
            </a:r>
          </a:p>
        </p:txBody>
      </p:sp>
      <p:sp>
        <p:nvSpPr>
          <p:cNvPr id="4100" name="Rectangle 4"/>
          <p:cNvSpPr>
            <a:spLocks noGrp="1" noChangeArrowheads="1"/>
          </p:cNvSpPr>
          <p:nvPr>
            <p:ph type="body" sz="half" idx="2"/>
          </p:nvPr>
        </p:nvSpPr>
        <p:spPr>
          <a:xfrm>
            <a:off x="4495800" y="1371600"/>
            <a:ext cx="3810000" cy="4114800"/>
          </a:xfrm>
        </p:spPr>
        <p:txBody>
          <a:bodyPr/>
          <a:lstStyle/>
          <a:p>
            <a:r>
              <a:rPr lang="en-US" sz="2600"/>
              <a:t>NOT satirized  </a:t>
            </a:r>
          </a:p>
          <a:p>
            <a:r>
              <a:rPr lang="en-US" sz="2600"/>
              <a:t>He represents all that is good about knighthood and nobility.</a:t>
            </a:r>
          </a:p>
          <a:p>
            <a:r>
              <a:rPr lang="en-US" sz="2600"/>
              <a:t>Good example from the nobility.</a:t>
            </a:r>
          </a:p>
        </p:txBody>
      </p:sp>
      <p:pic>
        <p:nvPicPr>
          <p:cNvPr id="4101" name="Picture 5"/>
          <p:cNvPicPr>
            <a:picLocks noChangeAspect="1" noChangeArrowheads="1"/>
          </p:cNvPicPr>
          <p:nvPr/>
        </p:nvPicPr>
        <p:blipFill>
          <a:blip r:embed="rId2"/>
          <a:srcRect/>
          <a:stretch>
            <a:fillRect/>
          </a:stretch>
        </p:blipFill>
        <p:spPr bwMode="auto">
          <a:xfrm>
            <a:off x="6477000" y="4276725"/>
            <a:ext cx="1792288" cy="25812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linds(horizontal)">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blinds(horizontal)">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blinds(horizontal)">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blinds(horizontal)">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blinds(horizontal)">
                                      <p:cBhvr>
                                        <p:cTn id="27" dur="5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blinds(horizontal)">
                                      <p:cBhvr>
                                        <p:cTn id="32" dur="500"/>
                                        <p:tgtEl>
                                          <p:spTgt spid="40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099">
                                            <p:txEl>
                                              <p:pRg st="6" end="6"/>
                                            </p:txEl>
                                          </p:spTgt>
                                        </p:tgtEl>
                                        <p:attrNameLst>
                                          <p:attrName>style.visibility</p:attrName>
                                        </p:attrNameLst>
                                      </p:cBhvr>
                                      <p:to>
                                        <p:strVal val="visible"/>
                                      </p:to>
                                    </p:set>
                                    <p:animEffect transition="in" filter="blinds(horizontal)">
                                      <p:cBhvr>
                                        <p:cTn id="37" dur="500"/>
                                        <p:tgtEl>
                                          <p:spTgt spid="409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099">
                                            <p:txEl>
                                              <p:pRg st="7" end="7"/>
                                            </p:txEl>
                                          </p:spTgt>
                                        </p:tgtEl>
                                        <p:attrNameLst>
                                          <p:attrName>style.visibility</p:attrName>
                                        </p:attrNameLst>
                                      </p:cBhvr>
                                      <p:to>
                                        <p:strVal val="visible"/>
                                      </p:to>
                                    </p:set>
                                    <p:animEffect transition="in" filter="blinds(horizontal)">
                                      <p:cBhvr>
                                        <p:cTn id="42" dur="500"/>
                                        <p:tgtEl>
                                          <p:spTgt spid="409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4100">
                                            <p:txEl>
                                              <p:pRg st="0" end="0"/>
                                            </p:txEl>
                                          </p:spTgt>
                                        </p:tgtEl>
                                        <p:attrNameLst>
                                          <p:attrName>style.visibility</p:attrName>
                                        </p:attrNameLst>
                                      </p:cBhvr>
                                      <p:to>
                                        <p:strVal val="visible"/>
                                      </p:to>
                                    </p:set>
                                    <p:animEffect transition="in" filter="fade">
                                      <p:cBhvr>
                                        <p:cTn id="47" dur="800" decel="100000"/>
                                        <p:tgtEl>
                                          <p:spTgt spid="4100">
                                            <p:txEl>
                                              <p:pRg st="0" end="0"/>
                                            </p:txEl>
                                          </p:spTgt>
                                        </p:tgtEl>
                                      </p:cBhvr>
                                    </p:animEffect>
                                    <p:anim calcmode="lin" valueType="num">
                                      <p:cBhvr>
                                        <p:cTn id="48" dur="800" decel="100000" fill="hold"/>
                                        <p:tgtEl>
                                          <p:spTgt spid="4100">
                                            <p:txEl>
                                              <p:pRg st="0" end="0"/>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4100">
                                            <p:txEl>
                                              <p:pRg st="0" end="0"/>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4100">
                                            <p:txEl>
                                              <p:pRg st="0" end="0"/>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4100">
                                            <p:txEl>
                                              <p:pRg st="0" end="0"/>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4100">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0" presetClass="entr" presetSubtype="0" fill="hold" nodeType="clickEffect">
                                  <p:stCondLst>
                                    <p:cond delay="0"/>
                                  </p:stCondLst>
                                  <p:childTnLst>
                                    <p:set>
                                      <p:cBhvr>
                                        <p:cTn id="56" dur="1" fill="hold">
                                          <p:stCondLst>
                                            <p:cond delay="0"/>
                                          </p:stCondLst>
                                        </p:cTn>
                                        <p:tgtEl>
                                          <p:spTgt spid="4100">
                                            <p:txEl>
                                              <p:pRg st="1" end="1"/>
                                            </p:txEl>
                                          </p:spTgt>
                                        </p:tgtEl>
                                        <p:attrNameLst>
                                          <p:attrName>style.visibility</p:attrName>
                                        </p:attrNameLst>
                                      </p:cBhvr>
                                      <p:to>
                                        <p:strVal val="visible"/>
                                      </p:to>
                                    </p:set>
                                    <p:animEffect transition="in" filter="wedge">
                                      <p:cBhvr>
                                        <p:cTn id="57" dur="2000"/>
                                        <p:tgtEl>
                                          <p:spTgt spid="4100">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100">
                                            <p:txEl>
                                              <p:pRg st="2" end="2"/>
                                            </p:txEl>
                                          </p:spTgt>
                                        </p:tgtEl>
                                        <p:attrNameLst>
                                          <p:attrName>style.visibility</p:attrName>
                                        </p:attrNameLst>
                                      </p:cBhvr>
                                      <p:to>
                                        <p:strVal val="visible"/>
                                      </p:to>
                                    </p:set>
                                    <p:animEffect transition="in" filter="blinds(horizontal)">
                                      <p:cBhvr>
                                        <p:cTn id="62" dur="500"/>
                                        <p:tgtEl>
                                          <p:spTgt spid="4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amma/>
                <a:shade val="26275"/>
                <a:invGamma/>
              </a:schemeClr>
            </a:gs>
            <a:gs pos="50000">
              <a:schemeClr val="bg1"/>
            </a:gs>
            <a:gs pos="100000">
              <a:schemeClr val="bg1">
                <a:gamma/>
                <a:shade val="26275"/>
                <a:invGamma/>
              </a:schemeClr>
            </a:gs>
          </a:gsLst>
          <a:lin ang="18900000" scaled="1"/>
        </a:gra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63563" y="203200"/>
            <a:ext cx="7326312" cy="1219200"/>
          </a:xfrm>
        </p:spPr>
        <p:txBody>
          <a:bodyPr/>
          <a:lstStyle/>
          <a:p>
            <a:r>
              <a:rPr lang="en-US"/>
              <a:t>Plowman</a:t>
            </a:r>
          </a:p>
        </p:txBody>
      </p:sp>
      <p:sp>
        <p:nvSpPr>
          <p:cNvPr id="23555" name="Rectangle 3"/>
          <p:cNvSpPr>
            <a:spLocks noGrp="1" noChangeArrowheads="1"/>
          </p:cNvSpPr>
          <p:nvPr>
            <p:ph type="body" sz="half" idx="1"/>
          </p:nvPr>
        </p:nvSpPr>
        <p:spPr>
          <a:xfrm>
            <a:off x="685800" y="1719263"/>
            <a:ext cx="3810000" cy="4232275"/>
          </a:xfrm>
        </p:spPr>
        <p:txBody>
          <a:bodyPr/>
          <a:lstStyle/>
          <a:p>
            <a:r>
              <a:rPr lang="en-US" sz="3000"/>
              <a:t>honest worker, good and true</a:t>
            </a:r>
          </a:p>
          <a:p>
            <a:r>
              <a:rPr lang="en-US" sz="3000"/>
              <a:t>followed the Gospel</a:t>
            </a:r>
          </a:p>
          <a:p>
            <a:r>
              <a:rPr lang="en-US" sz="3000"/>
              <a:t>steadily went about his work</a:t>
            </a:r>
          </a:p>
          <a:p>
            <a:r>
              <a:rPr lang="en-US" sz="3000"/>
              <a:t>helped poor from love</a:t>
            </a:r>
          </a:p>
        </p:txBody>
      </p:sp>
      <p:sp>
        <p:nvSpPr>
          <p:cNvPr id="23556" name="Rectangle 4"/>
          <p:cNvSpPr>
            <a:spLocks noGrp="1" noChangeArrowheads="1"/>
          </p:cNvSpPr>
          <p:nvPr>
            <p:ph type="body" sz="half" idx="2"/>
          </p:nvPr>
        </p:nvSpPr>
        <p:spPr>
          <a:xfrm>
            <a:off x="4648200" y="1719263"/>
            <a:ext cx="3810000" cy="4232275"/>
          </a:xfrm>
        </p:spPr>
        <p:txBody>
          <a:bodyPr/>
          <a:lstStyle/>
          <a:p>
            <a:r>
              <a:rPr lang="en-US" sz="3000"/>
              <a:t>always paid his tithes in full when due</a:t>
            </a:r>
          </a:p>
          <a:p>
            <a:r>
              <a:rPr lang="en-US" sz="3000"/>
              <a:t>rode a mare</a:t>
            </a:r>
          </a:p>
          <a:p>
            <a:r>
              <a:rPr lang="en-US" sz="3000"/>
              <a:t>NOT satirized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blinds(horizontal)">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blinds(horizontal)">
                                      <p:cBhvr>
                                        <p:cTn id="12" dur="500"/>
                                        <p:tgtEl>
                                          <p:spTgt spid="235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blinds(horizontal)">
                                      <p:cBhvr>
                                        <p:cTn id="17" dur="500"/>
                                        <p:tgtEl>
                                          <p:spTgt spid="235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blinds(horizontal)">
                                      <p:cBhvr>
                                        <p:cTn id="22" dur="500"/>
                                        <p:tgtEl>
                                          <p:spTgt spid="235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3556">
                                            <p:txEl>
                                              <p:pRg st="0" end="0"/>
                                            </p:txEl>
                                          </p:spTgt>
                                        </p:tgtEl>
                                        <p:attrNameLst>
                                          <p:attrName>style.visibility</p:attrName>
                                        </p:attrNameLst>
                                      </p:cBhvr>
                                      <p:to>
                                        <p:strVal val="visible"/>
                                      </p:to>
                                    </p:set>
                                    <p:animEffect transition="in" filter="blinds(horizontal)">
                                      <p:cBhvr>
                                        <p:cTn id="27" dur="500"/>
                                        <p:tgtEl>
                                          <p:spTgt spid="2355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3556">
                                            <p:txEl>
                                              <p:pRg st="1" end="1"/>
                                            </p:txEl>
                                          </p:spTgt>
                                        </p:tgtEl>
                                        <p:attrNameLst>
                                          <p:attrName>style.visibility</p:attrName>
                                        </p:attrNameLst>
                                      </p:cBhvr>
                                      <p:to>
                                        <p:strVal val="visible"/>
                                      </p:to>
                                    </p:set>
                                    <p:animEffect transition="in" filter="blinds(horizontal)">
                                      <p:cBhvr>
                                        <p:cTn id="32" dur="500"/>
                                        <p:tgtEl>
                                          <p:spTgt spid="23556">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23556">
                                            <p:txEl>
                                              <p:pRg st="2" end="2"/>
                                            </p:txEl>
                                          </p:spTgt>
                                        </p:tgtEl>
                                        <p:attrNameLst>
                                          <p:attrName>style.visibility</p:attrName>
                                        </p:attrNameLst>
                                      </p:cBhvr>
                                      <p:to>
                                        <p:strVal val="visible"/>
                                      </p:to>
                                    </p:set>
                                    <p:animEffect transition="in" filter="fade">
                                      <p:cBhvr>
                                        <p:cTn id="37" dur="800" decel="100000"/>
                                        <p:tgtEl>
                                          <p:spTgt spid="23556">
                                            <p:txEl>
                                              <p:pRg st="2" end="2"/>
                                            </p:txEl>
                                          </p:spTgt>
                                        </p:tgtEl>
                                      </p:cBhvr>
                                    </p:animEffect>
                                    <p:anim calcmode="lin" valueType="num">
                                      <p:cBhvr>
                                        <p:cTn id="38" dur="800" decel="100000" fill="hold"/>
                                        <p:tgtEl>
                                          <p:spTgt spid="23556">
                                            <p:txEl>
                                              <p:pRg st="2" end="2"/>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23556">
                                            <p:txEl>
                                              <p:pRg st="2" end="2"/>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23556">
                                            <p:txEl>
                                              <p:pRg st="2" end="2"/>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23556">
                                            <p:txEl>
                                              <p:pRg st="2" end="2"/>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23556">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0"/>
            <a:ext cx="7772400" cy="1143000"/>
          </a:xfrm>
        </p:spPr>
        <p:txBody>
          <a:bodyPr/>
          <a:lstStyle/>
          <a:p>
            <a:r>
              <a:rPr lang="en-US"/>
              <a:t>Miller</a:t>
            </a:r>
          </a:p>
        </p:txBody>
      </p:sp>
      <p:sp>
        <p:nvSpPr>
          <p:cNvPr id="24579" name="Rectangle 3"/>
          <p:cNvSpPr>
            <a:spLocks noGrp="1" noChangeArrowheads="1"/>
          </p:cNvSpPr>
          <p:nvPr>
            <p:ph type="body" sz="half" idx="1"/>
          </p:nvPr>
        </p:nvSpPr>
        <p:spPr>
          <a:xfrm>
            <a:off x="762000" y="1066800"/>
            <a:ext cx="3810000" cy="5562600"/>
          </a:xfrm>
        </p:spPr>
        <p:txBody>
          <a:bodyPr/>
          <a:lstStyle/>
          <a:p>
            <a:pPr>
              <a:lnSpc>
                <a:spcPct val="90000"/>
              </a:lnSpc>
            </a:pPr>
            <a:r>
              <a:rPr lang="en-US" sz="2600"/>
              <a:t>great stout fellow</a:t>
            </a:r>
          </a:p>
          <a:p>
            <a:pPr>
              <a:lnSpc>
                <a:spcPct val="90000"/>
              </a:lnSpc>
            </a:pPr>
            <a:r>
              <a:rPr lang="en-US" sz="2600"/>
              <a:t>boasted he could heave any door off the hinge or break it with his head</a:t>
            </a:r>
          </a:p>
          <a:p>
            <a:pPr>
              <a:lnSpc>
                <a:spcPct val="90000"/>
              </a:lnSpc>
            </a:pPr>
            <a:r>
              <a:rPr lang="en-US" sz="2600"/>
              <a:t>red beard</a:t>
            </a:r>
          </a:p>
          <a:p>
            <a:pPr>
              <a:lnSpc>
                <a:spcPct val="90000"/>
              </a:lnSpc>
            </a:pPr>
            <a:r>
              <a:rPr lang="en-US" sz="2600"/>
              <a:t>wart on end of nose</a:t>
            </a:r>
          </a:p>
          <a:p>
            <a:pPr>
              <a:lnSpc>
                <a:spcPct val="90000"/>
              </a:lnSpc>
            </a:pPr>
            <a:r>
              <a:rPr lang="en-US" sz="2600"/>
              <a:t>weighed 224 pounds</a:t>
            </a:r>
          </a:p>
          <a:p>
            <a:pPr>
              <a:lnSpc>
                <a:spcPct val="90000"/>
              </a:lnSpc>
            </a:pPr>
            <a:r>
              <a:rPr lang="en-US" sz="2600"/>
              <a:t>told filthy tavern stories</a:t>
            </a:r>
          </a:p>
          <a:p>
            <a:pPr>
              <a:lnSpc>
                <a:spcPct val="90000"/>
              </a:lnSpc>
            </a:pPr>
            <a:r>
              <a:rPr lang="en-US" sz="2600"/>
              <a:t>“stole” grain with his “thumb of gold”</a:t>
            </a:r>
          </a:p>
        </p:txBody>
      </p:sp>
      <p:sp>
        <p:nvSpPr>
          <p:cNvPr id="24580" name="Rectangle 4"/>
          <p:cNvSpPr>
            <a:spLocks noGrp="1" noChangeArrowheads="1"/>
          </p:cNvSpPr>
          <p:nvPr>
            <p:ph type="body" sz="half" idx="2"/>
          </p:nvPr>
        </p:nvSpPr>
        <p:spPr>
          <a:xfrm>
            <a:off x="4648200" y="2667000"/>
            <a:ext cx="3810000" cy="3886200"/>
          </a:xfrm>
        </p:spPr>
        <p:txBody>
          <a:bodyPr/>
          <a:lstStyle/>
          <a:p>
            <a:endParaRPr lang="en-US" sz="2600"/>
          </a:p>
          <a:p>
            <a:pPr>
              <a:buFont typeface="Wingdings" pitchFamily="2" charset="2"/>
              <a:buNone/>
            </a:pPr>
            <a:endParaRPr lang="en-US" sz="2600"/>
          </a:p>
          <a:p>
            <a:pPr>
              <a:buFont typeface="Wingdings" pitchFamily="2" charset="2"/>
              <a:buNone/>
            </a:pPr>
            <a:endParaRPr lang="en-US" sz="2600"/>
          </a:p>
          <a:p>
            <a:r>
              <a:rPr lang="en-US" sz="2600"/>
              <a:t>played bagpipes</a:t>
            </a:r>
          </a:p>
          <a:p>
            <a:r>
              <a:rPr lang="en-US" sz="2600"/>
              <a:t>led procession</a:t>
            </a:r>
          </a:p>
          <a:p>
            <a:r>
              <a:rPr lang="en-US" sz="2600"/>
              <a:t>hated the Reeve</a:t>
            </a:r>
          </a:p>
          <a:p>
            <a:r>
              <a:rPr lang="en-US" sz="2600"/>
              <a:t>IS satirized</a:t>
            </a:r>
          </a:p>
        </p:txBody>
      </p:sp>
      <p:pic>
        <p:nvPicPr>
          <p:cNvPr id="24581" name="Picture 5"/>
          <p:cNvPicPr>
            <a:picLocks noChangeAspect="1" noChangeArrowheads="1"/>
          </p:cNvPicPr>
          <p:nvPr/>
        </p:nvPicPr>
        <p:blipFill>
          <a:blip r:embed="rId2"/>
          <a:srcRect/>
          <a:stretch>
            <a:fillRect/>
          </a:stretch>
        </p:blipFill>
        <p:spPr bwMode="auto">
          <a:xfrm>
            <a:off x="5105400" y="1066800"/>
            <a:ext cx="2047875" cy="2743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4581"/>
                                        </p:tgtEl>
                                        <p:attrNameLst>
                                          <p:attrName>style.visibility</p:attrName>
                                        </p:attrNameLst>
                                      </p:cBhvr>
                                      <p:to>
                                        <p:strVal val="visible"/>
                                      </p:to>
                                    </p:set>
                                    <p:animEffect transition="in" filter="wipe(down)">
                                      <p:cBhvr>
                                        <p:cTn id="7" dur="580">
                                          <p:stCondLst>
                                            <p:cond delay="0"/>
                                          </p:stCondLst>
                                        </p:cTn>
                                        <p:tgtEl>
                                          <p:spTgt spid="24581"/>
                                        </p:tgtEl>
                                      </p:cBhvr>
                                    </p:animEffect>
                                    <p:anim calcmode="lin" valueType="num">
                                      <p:cBhvr>
                                        <p:cTn id="8" dur="1822" tmFilter="0,0; 0.14,0.36; 0.43,0.73; 0.71,0.91; 1.0,1.0">
                                          <p:stCondLst>
                                            <p:cond delay="0"/>
                                          </p:stCondLst>
                                        </p:cTn>
                                        <p:tgtEl>
                                          <p:spTgt spid="2458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458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458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458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4581"/>
                                        </p:tgtEl>
                                        <p:attrNameLst>
                                          <p:attrName>ppt_y</p:attrName>
                                        </p:attrNameLst>
                                      </p:cBhvr>
                                      <p:tavLst>
                                        <p:tav tm="0" fmla="#ppt_y-sin(pi*$)/81">
                                          <p:val>
                                            <p:fltVal val="0"/>
                                          </p:val>
                                        </p:tav>
                                        <p:tav tm="100000">
                                          <p:val>
                                            <p:fltVal val="1"/>
                                          </p:val>
                                        </p:tav>
                                      </p:tavLst>
                                    </p:anim>
                                    <p:animScale>
                                      <p:cBhvr>
                                        <p:cTn id="13" dur="26">
                                          <p:stCondLst>
                                            <p:cond delay="650"/>
                                          </p:stCondLst>
                                        </p:cTn>
                                        <p:tgtEl>
                                          <p:spTgt spid="24581"/>
                                        </p:tgtEl>
                                      </p:cBhvr>
                                      <p:to x="100000" y="60000"/>
                                    </p:animScale>
                                    <p:animScale>
                                      <p:cBhvr>
                                        <p:cTn id="14" dur="166" decel="50000">
                                          <p:stCondLst>
                                            <p:cond delay="676"/>
                                          </p:stCondLst>
                                        </p:cTn>
                                        <p:tgtEl>
                                          <p:spTgt spid="24581"/>
                                        </p:tgtEl>
                                      </p:cBhvr>
                                      <p:to x="100000" y="100000"/>
                                    </p:animScale>
                                    <p:animScale>
                                      <p:cBhvr>
                                        <p:cTn id="15" dur="26">
                                          <p:stCondLst>
                                            <p:cond delay="1312"/>
                                          </p:stCondLst>
                                        </p:cTn>
                                        <p:tgtEl>
                                          <p:spTgt spid="24581"/>
                                        </p:tgtEl>
                                      </p:cBhvr>
                                      <p:to x="100000" y="80000"/>
                                    </p:animScale>
                                    <p:animScale>
                                      <p:cBhvr>
                                        <p:cTn id="16" dur="166" decel="50000">
                                          <p:stCondLst>
                                            <p:cond delay="1338"/>
                                          </p:stCondLst>
                                        </p:cTn>
                                        <p:tgtEl>
                                          <p:spTgt spid="24581"/>
                                        </p:tgtEl>
                                      </p:cBhvr>
                                      <p:to x="100000" y="100000"/>
                                    </p:animScale>
                                    <p:animScale>
                                      <p:cBhvr>
                                        <p:cTn id="17" dur="26">
                                          <p:stCondLst>
                                            <p:cond delay="1642"/>
                                          </p:stCondLst>
                                        </p:cTn>
                                        <p:tgtEl>
                                          <p:spTgt spid="24581"/>
                                        </p:tgtEl>
                                      </p:cBhvr>
                                      <p:to x="100000" y="90000"/>
                                    </p:animScale>
                                    <p:animScale>
                                      <p:cBhvr>
                                        <p:cTn id="18" dur="166" decel="50000">
                                          <p:stCondLst>
                                            <p:cond delay="1668"/>
                                          </p:stCondLst>
                                        </p:cTn>
                                        <p:tgtEl>
                                          <p:spTgt spid="24581"/>
                                        </p:tgtEl>
                                      </p:cBhvr>
                                      <p:to x="100000" y="100000"/>
                                    </p:animScale>
                                    <p:animScale>
                                      <p:cBhvr>
                                        <p:cTn id="19" dur="26">
                                          <p:stCondLst>
                                            <p:cond delay="1808"/>
                                          </p:stCondLst>
                                        </p:cTn>
                                        <p:tgtEl>
                                          <p:spTgt spid="24581"/>
                                        </p:tgtEl>
                                      </p:cBhvr>
                                      <p:to x="100000" y="95000"/>
                                    </p:animScale>
                                    <p:animScale>
                                      <p:cBhvr>
                                        <p:cTn id="20" dur="166" decel="50000">
                                          <p:stCondLst>
                                            <p:cond delay="1834"/>
                                          </p:stCondLst>
                                        </p:cTn>
                                        <p:tgtEl>
                                          <p:spTgt spid="2458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4579">
                                            <p:txEl>
                                              <p:pRg st="0" end="0"/>
                                            </p:txEl>
                                          </p:spTgt>
                                        </p:tgtEl>
                                        <p:attrNameLst>
                                          <p:attrName>style.visibility</p:attrName>
                                        </p:attrNameLst>
                                      </p:cBhvr>
                                      <p:to>
                                        <p:strVal val="visible"/>
                                      </p:to>
                                    </p:set>
                                    <p:animEffect transition="in" filter="blinds(horizontal)">
                                      <p:cBhvr>
                                        <p:cTn id="25" dur="500"/>
                                        <p:tgtEl>
                                          <p:spTgt spid="24579">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4579">
                                            <p:txEl>
                                              <p:pRg st="1" end="1"/>
                                            </p:txEl>
                                          </p:spTgt>
                                        </p:tgtEl>
                                        <p:attrNameLst>
                                          <p:attrName>style.visibility</p:attrName>
                                        </p:attrNameLst>
                                      </p:cBhvr>
                                      <p:to>
                                        <p:strVal val="visible"/>
                                      </p:to>
                                    </p:set>
                                    <p:animEffect transition="in" filter="blinds(horizontal)">
                                      <p:cBhvr>
                                        <p:cTn id="30" dur="500"/>
                                        <p:tgtEl>
                                          <p:spTgt spid="24579">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24579">
                                            <p:txEl>
                                              <p:pRg st="2" end="2"/>
                                            </p:txEl>
                                          </p:spTgt>
                                        </p:tgtEl>
                                        <p:attrNameLst>
                                          <p:attrName>style.visibility</p:attrName>
                                        </p:attrNameLst>
                                      </p:cBhvr>
                                      <p:to>
                                        <p:strVal val="visible"/>
                                      </p:to>
                                    </p:set>
                                    <p:animEffect transition="in" filter="blinds(horizontal)">
                                      <p:cBhvr>
                                        <p:cTn id="35" dur="500"/>
                                        <p:tgtEl>
                                          <p:spTgt spid="24579">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24579">
                                            <p:txEl>
                                              <p:pRg st="3" end="3"/>
                                            </p:txEl>
                                          </p:spTgt>
                                        </p:tgtEl>
                                        <p:attrNameLst>
                                          <p:attrName>style.visibility</p:attrName>
                                        </p:attrNameLst>
                                      </p:cBhvr>
                                      <p:to>
                                        <p:strVal val="visible"/>
                                      </p:to>
                                    </p:set>
                                    <p:animEffect transition="in" filter="blinds(horizontal)">
                                      <p:cBhvr>
                                        <p:cTn id="40" dur="500"/>
                                        <p:tgtEl>
                                          <p:spTgt spid="24579">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24579">
                                            <p:txEl>
                                              <p:pRg st="4" end="4"/>
                                            </p:txEl>
                                          </p:spTgt>
                                        </p:tgtEl>
                                        <p:attrNameLst>
                                          <p:attrName>style.visibility</p:attrName>
                                        </p:attrNameLst>
                                      </p:cBhvr>
                                      <p:to>
                                        <p:strVal val="visible"/>
                                      </p:to>
                                    </p:set>
                                    <p:animEffect transition="in" filter="blinds(horizontal)">
                                      <p:cBhvr>
                                        <p:cTn id="45" dur="500"/>
                                        <p:tgtEl>
                                          <p:spTgt spid="24579">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24579">
                                            <p:txEl>
                                              <p:pRg st="5" end="5"/>
                                            </p:txEl>
                                          </p:spTgt>
                                        </p:tgtEl>
                                        <p:attrNameLst>
                                          <p:attrName>style.visibility</p:attrName>
                                        </p:attrNameLst>
                                      </p:cBhvr>
                                      <p:to>
                                        <p:strVal val="visible"/>
                                      </p:to>
                                    </p:set>
                                    <p:animEffect transition="in" filter="blinds(horizontal)">
                                      <p:cBhvr>
                                        <p:cTn id="50" dur="500"/>
                                        <p:tgtEl>
                                          <p:spTgt spid="24579">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24579">
                                            <p:txEl>
                                              <p:pRg st="6" end="6"/>
                                            </p:txEl>
                                          </p:spTgt>
                                        </p:tgtEl>
                                        <p:attrNameLst>
                                          <p:attrName>style.visibility</p:attrName>
                                        </p:attrNameLst>
                                      </p:cBhvr>
                                      <p:to>
                                        <p:strVal val="visible"/>
                                      </p:to>
                                    </p:set>
                                    <p:animEffect transition="in" filter="blinds(horizontal)">
                                      <p:cBhvr>
                                        <p:cTn id="55" dur="500"/>
                                        <p:tgtEl>
                                          <p:spTgt spid="24579">
                                            <p:txEl>
                                              <p:pRg st="6" end="6"/>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24580">
                                            <p:txEl>
                                              <p:pRg st="3" end="3"/>
                                            </p:txEl>
                                          </p:spTgt>
                                        </p:tgtEl>
                                        <p:attrNameLst>
                                          <p:attrName>style.visibility</p:attrName>
                                        </p:attrNameLst>
                                      </p:cBhvr>
                                      <p:to>
                                        <p:strVal val="visible"/>
                                      </p:to>
                                    </p:set>
                                    <p:animEffect transition="in" filter="blinds(horizontal)">
                                      <p:cBhvr>
                                        <p:cTn id="60" dur="500"/>
                                        <p:tgtEl>
                                          <p:spTgt spid="24580">
                                            <p:txEl>
                                              <p:pRg st="3" end="3"/>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24580">
                                            <p:txEl>
                                              <p:pRg st="4" end="4"/>
                                            </p:txEl>
                                          </p:spTgt>
                                        </p:tgtEl>
                                        <p:attrNameLst>
                                          <p:attrName>style.visibility</p:attrName>
                                        </p:attrNameLst>
                                      </p:cBhvr>
                                      <p:to>
                                        <p:strVal val="visible"/>
                                      </p:to>
                                    </p:set>
                                    <p:animEffect transition="in" filter="blinds(horizontal)">
                                      <p:cBhvr>
                                        <p:cTn id="65" dur="500"/>
                                        <p:tgtEl>
                                          <p:spTgt spid="24580">
                                            <p:txEl>
                                              <p:pRg st="4" end="4"/>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nodeType="clickEffect">
                                  <p:stCondLst>
                                    <p:cond delay="0"/>
                                  </p:stCondLst>
                                  <p:childTnLst>
                                    <p:set>
                                      <p:cBhvr>
                                        <p:cTn id="69" dur="1" fill="hold">
                                          <p:stCondLst>
                                            <p:cond delay="0"/>
                                          </p:stCondLst>
                                        </p:cTn>
                                        <p:tgtEl>
                                          <p:spTgt spid="24580">
                                            <p:txEl>
                                              <p:pRg st="5" end="5"/>
                                            </p:txEl>
                                          </p:spTgt>
                                        </p:tgtEl>
                                        <p:attrNameLst>
                                          <p:attrName>style.visibility</p:attrName>
                                        </p:attrNameLst>
                                      </p:cBhvr>
                                      <p:to>
                                        <p:strVal val="visible"/>
                                      </p:to>
                                    </p:set>
                                    <p:animEffect transition="in" filter="blinds(horizontal)">
                                      <p:cBhvr>
                                        <p:cTn id="70" dur="500"/>
                                        <p:tgtEl>
                                          <p:spTgt spid="24580">
                                            <p:txEl>
                                              <p:pRg st="5" end="5"/>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30" presetClass="entr" presetSubtype="0" fill="hold" nodeType="clickEffect">
                                  <p:stCondLst>
                                    <p:cond delay="0"/>
                                  </p:stCondLst>
                                  <p:childTnLst>
                                    <p:set>
                                      <p:cBhvr>
                                        <p:cTn id="74" dur="1" fill="hold">
                                          <p:stCondLst>
                                            <p:cond delay="0"/>
                                          </p:stCondLst>
                                        </p:cTn>
                                        <p:tgtEl>
                                          <p:spTgt spid="24580">
                                            <p:txEl>
                                              <p:pRg st="6" end="6"/>
                                            </p:txEl>
                                          </p:spTgt>
                                        </p:tgtEl>
                                        <p:attrNameLst>
                                          <p:attrName>style.visibility</p:attrName>
                                        </p:attrNameLst>
                                      </p:cBhvr>
                                      <p:to>
                                        <p:strVal val="visible"/>
                                      </p:to>
                                    </p:set>
                                    <p:animEffect transition="in" filter="fade">
                                      <p:cBhvr>
                                        <p:cTn id="75" dur="800" decel="100000"/>
                                        <p:tgtEl>
                                          <p:spTgt spid="24580">
                                            <p:txEl>
                                              <p:pRg st="6" end="6"/>
                                            </p:txEl>
                                          </p:spTgt>
                                        </p:tgtEl>
                                      </p:cBhvr>
                                    </p:animEffect>
                                    <p:anim calcmode="lin" valueType="num">
                                      <p:cBhvr>
                                        <p:cTn id="76" dur="800" decel="100000" fill="hold"/>
                                        <p:tgtEl>
                                          <p:spTgt spid="24580">
                                            <p:txEl>
                                              <p:pRg st="6" end="6"/>
                                            </p:txEl>
                                          </p:spTgt>
                                        </p:tgtEl>
                                        <p:attrNameLst>
                                          <p:attrName>style.rotation</p:attrName>
                                        </p:attrNameLst>
                                      </p:cBhvr>
                                      <p:tavLst>
                                        <p:tav tm="0">
                                          <p:val>
                                            <p:fltVal val="-90"/>
                                          </p:val>
                                        </p:tav>
                                        <p:tav tm="100000">
                                          <p:val>
                                            <p:fltVal val="0"/>
                                          </p:val>
                                        </p:tav>
                                      </p:tavLst>
                                    </p:anim>
                                    <p:anim calcmode="lin" valueType="num">
                                      <p:cBhvr>
                                        <p:cTn id="77" dur="800" decel="100000" fill="hold"/>
                                        <p:tgtEl>
                                          <p:spTgt spid="24580">
                                            <p:txEl>
                                              <p:pRg st="6" end="6"/>
                                            </p:txEl>
                                          </p:spTgt>
                                        </p:tgtEl>
                                        <p:attrNameLst>
                                          <p:attrName>ppt_x</p:attrName>
                                        </p:attrNameLst>
                                      </p:cBhvr>
                                      <p:tavLst>
                                        <p:tav tm="0">
                                          <p:val>
                                            <p:strVal val="#ppt_x+0.4"/>
                                          </p:val>
                                        </p:tav>
                                        <p:tav tm="100000">
                                          <p:val>
                                            <p:strVal val="#ppt_x-0.05"/>
                                          </p:val>
                                        </p:tav>
                                      </p:tavLst>
                                    </p:anim>
                                    <p:anim calcmode="lin" valueType="num">
                                      <p:cBhvr>
                                        <p:cTn id="78" dur="800" decel="100000" fill="hold"/>
                                        <p:tgtEl>
                                          <p:spTgt spid="24580">
                                            <p:txEl>
                                              <p:pRg st="6" end="6"/>
                                            </p:txEl>
                                          </p:spTgt>
                                        </p:tgtEl>
                                        <p:attrNameLst>
                                          <p:attrName>ppt_y</p:attrName>
                                        </p:attrNameLst>
                                      </p:cBhvr>
                                      <p:tavLst>
                                        <p:tav tm="0">
                                          <p:val>
                                            <p:strVal val="#ppt_y-0.4"/>
                                          </p:val>
                                        </p:tav>
                                        <p:tav tm="100000">
                                          <p:val>
                                            <p:strVal val="#ppt_y+0.1"/>
                                          </p:val>
                                        </p:tav>
                                      </p:tavLst>
                                    </p:anim>
                                    <p:anim calcmode="lin" valueType="num">
                                      <p:cBhvr>
                                        <p:cTn id="79" dur="200" accel="100000" fill="hold">
                                          <p:stCondLst>
                                            <p:cond delay="800"/>
                                          </p:stCondLst>
                                        </p:cTn>
                                        <p:tgtEl>
                                          <p:spTgt spid="24580">
                                            <p:txEl>
                                              <p:pRg st="6" end="6"/>
                                            </p:txEl>
                                          </p:spTgt>
                                        </p:tgtEl>
                                        <p:attrNameLst>
                                          <p:attrName>ppt_x</p:attrName>
                                        </p:attrNameLst>
                                      </p:cBhvr>
                                      <p:tavLst>
                                        <p:tav tm="0">
                                          <p:val>
                                            <p:strVal val="#ppt_x-0.05"/>
                                          </p:val>
                                        </p:tav>
                                        <p:tav tm="100000">
                                          <p:val>
                                            <p:strVal val="#ppt_x"/>
                                          </p:val>
                                        </p:tav>
                                      </p:tavLst>
                                    </p:anim>
                                    <p:anim calcmode="lin" valueType="num">
                                      <p:cBhvr>
                                        <p:cTn id="80" dur="200" accel="100000" fill="hold">
                                          <p:stCondLst>
                                            <p:cond delay="800"/>
                                          </p:stCondLst>
                                        </p:cTn>
                                        <p:tgtEl>
                                          <p:spTgt spid="24580">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Manciple</a:t>
            </a:r>
          </a:p>
        </p:txBody>
      </p:sp>
      <p:sp>
        <p:nvSpPr>
          <p:cNvPr id="25603" name="Rectangle 3"/>
          <p:cNvSpPr>
            <a:spLocks noGrp="1" noChangeArrowheads="1"/>
          </p:cNvSpPr>
          <p:nvPr>
            <p:ph type="body" sz="half" idx="1"/>
          </p:nvPr>
        </p:nvSpPr>
        <p:spPr>
          <a:xfrm>
            <a:off x="457200" y="1719263"/>
            <a:ext cx="4035425" cy="4411662"/>
          </a:xfrm>
        </p:spPr>
        <p:txBody>
          <a:bodyPr/>
          <a:lstStyle/>
          <a:p>
            <a:r>
              <a:rPr lang="en-US" sz="2600"/>
              <a:t>buyer of food for the 30 Knights of the Temple (lawyers)</a:t>
            </a:r>
          </a:p>
          <a:p>
            <a:r>
              <a:rPr lang="en-US" sz="2600"/>
              <a:t>got to market early to get best values</a:t>
            </a:r>
          </a:p>
          <a:p>
            <a:r>
              <a:rPr lang="en-US" sz="2600"/>
              <a:t>was illiterate</a:t>
            </a:r>
          </a:p>
        </p:txBody>
      </p:sp>
      <p:sp>
        <p:nvSpPr>
          <p:cNvPr id="25604" name="Rectangle 4"/>
          <p:cNvSpPr>
            <a:spLocks noGrp="1" noChangeArrowheads="1"/>
          </p:cNvSpPr>
          <p:nvPr>
            <p:ph type="body" sz="half" idx="2"/>
          </p:nvPr>
        </p:nvSpPr>
        <p:spPr>
          <a:xfrm>
            <a:off x="4651375" y="1719263"/>
            <a:ext cx="4035425" cy="4411662"/>
          </a:xfrm>
        </p:spPr>
        <p:txBody>
          <a:bodyPr/>
          <a:lstStyle/>
          <a:p>
            <a:r>
              <a:rPr lang="en-US" sz="2600"/>
              <a:t>wise in practical matters, though</a:t>
            </a:r>
          </a:p>
          <a:p>
            <a:r>
              <a:rPr lang="en-US" sz="2600"/>
              <a:t>lived debt free on what he “saved”</a:t>
            </a:r>
          </a:p>
          <a:p>
            <a:r>
              <a:rPr lang="en-US" sz="2600"/>
              <a:t>IS satirized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blinds(horizontal)">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blinds(horizontal)">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blinds(horizontal)">
                                      <p:cBhvr>
                                        <p:cTn id="17" dur="5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5604">
                                            <p:txEl>
                                              <p:pRg st="0" end="0"/>
                                            </p:txEl>
                                          </p:spTgt>
                                        </p:tgtEl>
                                        <p:attrNameLst>
                                          <p:attrName>style.visibility</p:attrName>
                                        </p:attrNameLst>
                                      </p:cBhvr>
                                      <p:to>
                                        <p:strVal val="visible"/>
                                      </p:to>
                                    </p:set>
                                    <p:animEffect transition="in" filter="blinds(horizontal)">
                                      <p:cBhvr>
                                        <p:cTn id="22" dur="500"/>
                                        <p:tgtEl>
                                          <p:spTgt spid="2560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5604">
                                            <p:txEl>
                                              <p:pRg st="1" end="1"/>
                                            </p:txEl>
                                          </p:spTgt>
                                        </p:tgtEl>
                                        <p:attrNameLst>
                                          <p:attrName>style.visibility</p:attrName>
                                        </p:attrNameLst>
                                      </p:cBhvr>
                                      <p:to>
                                        <p:strVal val="visible"/>
                                      </p:to>
                                    </p:set>
                                    <p:animEffect transition="in" filter="blinds(horizontal)">
                                      <p:cBhvr>
                                        <p:cTn id="27" dur="500"/>
                                        <p:tgtEl>
                                          <p:spTgt spid="2560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nodeType="clickEffect">
                                  <p:stCondLst>
                                    <p:cond delay="0"/>
                                  </p:stCondLst>
                                  <p:childTnLst>
                                    <p:set>
                                      <p:cBhvr>
                                        <p:cTn id="31" dur="1" fill="hold">
                                          <p:stCondLst>
                                            <p:cond delay="0"/>
                                          </p:stCondLst>
                                        </p:cTn>
                                        <p:tgtEl>
                                          <p:spTgt spid="25604">
                                            <p:txEl>
                                              <p:pRg st="2" end="2"/>
                                            </p:txEl>
                                          </p:spTgt>
                                        </p:tgtEl>
                                        <p:attrNameLst>
                                          <p:attrName>style.visibility</p:attrName>
                                        </p:attrNameLst>
                                      </p:cBhvr>
                                      <p:to>
                                        <p:strVal val="visible"/>
                                      </p:to>
                                    </p:set>
                                    <p:animEffect transition="in" filter="fade">
                                      <p:cBhvr>
                                        <p:cTn id="32" dur="800" decel="100000"/>
                                        <p:tgtEl>
                                          <p:spTgt spid="25604">
                                            <p:txEl>
                                              <p:pRg st="2" end="2"/>
                                            </p:txEl>
                                          </p:spTgt>
                                        </p:tgtEl>
                                      </p:cBhvr>
                                    </p:animEffect>
                                    <p:anim calcmode="lin" valueType="num">
                                      <p:cBhvr>
                                        <p:cTn id="33" dur="800" decel="100000" fill="hold"/>
                                        <p:tgtEl>
                                          <p:spTgt spid="25604">
                                            <p:txEl>
                                              <p:pRg st="2" end="2"/>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25604">
                                            <p:txEl>
                                              <p:pRg st="2" end="2"/>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25604">
                                            <p:txEl>
                                              <p:pRg st="2" end="2"/>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25604">
                                            <p:txEl>
                                              <p:pRg st="2" end="2"/>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25604">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0"/>
            <a:ext cx="7772400" cy="1143000"/>
          </a:xfrm>
        </p:spPr>
        <p:txBody>
          <a:bodyPr/>
          <a:lstStyle/>
          <a:p>
            <a:r>
              <a:rPr lang="en-US"/>
              <a:t>Reeve</a:t>
            </a:r>
          </a:p>
        </p:txBody>
      </p:sp>
      <p:sp>
        <p:nvSpPr>
          <p:cNvPr id="26627" name="Rectangle 3"/>
          <p:cNvSpPr>
            <a:spLocks noGrp="1" noChangeArrowheads="1"/>
          </p:cNvSpPr>
          <p:nvPr>
            <p:ph type="body" sz="half" idx="1"/>
          </p:nvPr>
        </p:nvSpPr>
        <p:spPr>
          <a:xfrm>
            <a:off x="228600" y="990600"/>
            <a:ext cx="3810000" cy="5410200"/>
          </a:xfrm>
        </p:spPr>
        <p:txBody>
          <a:bodyPr/>
          <a:lstStyle/>
          <a:p>
            <a:r>
              <a:rPr lang="en-US" sz="2600"/>
              <a:t>supervisor of the serfs</a:t>
            </a:r>
          </a:p>
          <a:p>
            <a:r>
              <a:rPr lang="en-US" sz="2600"/>
              <a:t>calfless legs</a:t>
            </a:r>
          </a:p>
          <a:p>
            <a:r>
              <a:rPr lang="en-US" sz="2600"/>
              <a:t>no one ever caught him in arrears</a:t>
            </a:r>
          </a:p>
          <a:p>
            <a:r>
              <a:rPr lang="en-US" sz="2600"/>
              <a:t>knew the serfs’ dodges, so they feared him</a:t>
            </a:r>
          </a:p>
          <a:p>
            <a:r>
              <a:rPr lang="en-US" sz="2600"/>
              <a:t>better at bargains than his lord</a:t>
            </a:r>
          </a:p>
        </p:txBody>
      </p:sp>
      <p:sp>
        <p:nvSpPr>
          <p:cNvPr id="26628" name="Rectangle 4"/>
          <p:cNvSpPr>
            <a:spLocks noGrp="1" noChangeArrowheads="1"/>
          </p:cNvSpPr>
          <p:nvPr>
            <p:ph type="body" sz="half" idx="2"/>
          </p:nvPr>
        </p:nvSpPr>
        <p:spPr>
          <a:xfrm>
            <a:off x="4191000" y="990600"/>
            <a:ext cx="3810000" cy="2895600"/>
          </a:xfrm>
        </p:spPr>
        <p:txBody>
          <a:bodyPr/>
          <a:lstStyle/>
          <a:p>
            <a:r>
              <a:rPr lang="en-US" sz="2600"/>
              <a:t>was a carpenter</a:t>
            </a:r>
          </a:p>
          <a:p>
            <a:r>
              <a:rPr lang="en-US" sz="2600"/>
              <a:t>rode at back of procession</a:t>
            </a:r>
          </a:p>
          <a:p>
            <a:r>
              <a:rPr lang="en-US" sz="2600"/>
              <a:t>hated the Miller</a:t>
            </a:r>
          </a:p>
          <a:p>
            <a:r>
              <a:rPr lang="en-US" sz="2600"/>
              <a:t>IS satirized</a:t>
            </a:r>
          </a:p>
        </p:txBody>
      </p:sp>
      <p:pic>
        <p:nvPicPr>
          <p:cNvPr id="26629" name="Picture 5"/>
          <p:cNvPicPr>
            <a:picLocks noChangeAspect="1" noChangeArrowheads="1"/>
          </p:cNvPicPr>
          <p:nvPr/>
        </p:nvPicPr>
        <p:blipFill>
          <a:blip r:embed="rId2"/>
          <a:srcRect/>
          <a:stretch>
            <a:fillRect/>
          </a:stretch>
        </p:blipFill>
        <p:spPr bwMode="auto">
          <a:xfrm>
            <a:off x="5586413" y="2819400"/>
            <a:ext cx="3187700" cy="3810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6629"/>
                                        </p:tgtEl>
                                        <p:attrNameLst>
                                          <p:attrName>style.visibility</p:attrName>
                                        </p:attrNameLst>
                                      </p:cBhvr>
                                      <p:to>
                                        <p:strVal val="visible"/>
                                      </p:to>
                                    </p:set>
                                    <p:animEffect transition="in" filter="wipe(down)">
                                      <p:cBhvr>
                                        <p:cTn id="7" dur="580">
                                          <p:stCondLst>
                                            <p:cond delay="0"/>
                                          </p:stCondLst>
                                        </p:cTn>
                                        <p:tgtEl>
                                          <p:spTgt spid="26629"/>
                                        </p:tgtEl>
                                      </p:cBhvr>
                                    </p:animEffect>
                                    <p:anim calcmode="lin" valueType="num">
                                      <p:cBhvr>
                                        <p:cTn id="8" dur="1822" tmFilter="0,0; 0.14,0.36; 0.43,0.73; 0.71,0.91; 1.0,1.0">
                                          <p:stCondLst>
                                            <p:cond delay="0"/>
                                          </p:stCondLst>
                                        </p:cTn>
                                        <p:tgtEl>
                                          <p:spTgt spid="2662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662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662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662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6629"/>
                                        </p:tgtEl>
                                        <p:attrNameLst>
                                          <p:attrName>ppt_y</p:attrName>
                                        </p:attrNameLst>
                                      </p:cBhvr>
                                      <p:tavLst>
                                        <p:tav tm="0" fmla="#ppt_y-sin(pi*$)/81">
                                          <p:val>
                                            <p:fltVal val="0"/>
                                          </p:val>
                                        </p:tav>
                                        <p:tav tm="100000">
                                          <p:val>
                                            <p:fltVal val="1"/>
                                          </p:val>
                                        </p:tav>
                                      </p:tavLst>
                                    </p:anim>
                                    <p:animScale>
                                      <p:cBhvr>
                                        <p:cTn id="13" dur="26">
                                          <p:stCondLst>
                                            <p:cond delay="650"/>
                                          </p:stCondLst>
                                        </p:cTn>
                                        <p:tgtEl>
                                          <p:spTgt spid="26629"/>
                                        </p:tgtEl>
                                      </p:cBhvr>
                                      <p:to x="100000" y="60000"/>
                                    </p:animScale>
                                    <p:animScale>
                                      <p:cBhvr>
                                        <p:cTn id="14" dur="166" decel="50000">
                                          <p:stCondLst>
                                            <p:cond delay="676"/>
                                          </p:stCondLst>
                                        </p:cTn>
                                        <p:tgtEl>
                                          <p:spTgt spid="26629"/>
                                        </p:tgtEl>
                                      </p:cBhvr>
                                      <p:to x="100000" y="100000"/>
                                    </p:animScale>
                                    <p:animScale>
                                      <p:cBhvr>
                                        <p:cTn id="15" dur="26">
                                          <p:stCondLst>
                                            <p:cond delay="1312"/>
                                          </p:stCondLst>
                                        </p:cTn>
                                        <p:tgtEl>
                                          <p:spTgt spid="26629"/>
                                        </p:tgtEl>
                                      </p:cBhvr>
                                      <p:to x="100000" y="80000"/>
                                    </p:animScale>
                                    <p:animScale>
                                      <p:cBhvr>
                                        <p:cTn id="16" dur="166" decel="50000">
                                          <p:stCondLst>
                                            <p:cond delay="1338"/>
                                          </p:stCondLst>
                                        </p:cTn>
                                        <p:tgtEl>
                                          <p:spTgt spid="26629"/>
                                        </p:tgtEl>
                                      </p:cBhvr>
                                      <p:to x="100000" y="100000"/>
                                    </p:animScale>
                                    <p:animScale>
                                      <p:cBhvr>
                                        <p:cTn id="17" dur="26">
                                          <p:stCondLst>
                                            <p:cond delay="1642"/>
                                          </p:stCondLst>
                                        </p:cTn>
                                        <p:tgtEl>
                                          <p:spTgt spid="26629"/>
                                        </p:tgtEl>
                                      </p:cBhvr>
                                      <p:to x="100000" y="90000"/>
                                    </p:animScale>
                                    <p:animScale>
                                      <p:cBhvr>
                                        <p:cTn id="18" dur="166" decel="50000">
                                          <p:stCondLst>
                                            <p:cond delay="1668"/>
                                          </p:stCondLst>
                                        </p:cTn>
                                        <p:tgtEl>
                                          <p:spTgt spid="26629"/>
                                        </p:tgtEl>
                                      </p:cBhvr>
                                      <p:to x="100000" y="100000"/>
                                    </p:animScale>
                                    <p:animScale>
                                      <p:cBhvr>
                                        <p:cTn id="19" dur="26">
                                          <p:stCondLst>
                                            <p:cond delay="1808"/>
                                          </p:stCondLst>
                                        </p:cTn>
                                        <p:tgtEl>
                                          <p:spTgt spid="26629"/>
                                        </p:tgtEl>
                                      </p:cBhvr>
                                      <p:to x="100000" y="95000"/>
                                    </p:animScale>
                                    <p:animScale>
                                      <p:cBhvr>
                                        <p:cTn id="20" dur="166" decel="50000">
                                          <p:stCondLst>
                                            <p:cond delay="1834"/>
                                          </p:stCondLst>
                                        </p:cTn>
                                        <p:tgtEl>
                                          <p:spTgt spid="2662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6627">
                                            <p:txEl>
                                              <p:pRg st="0" end="0"/>
                                            </p:txEl>
                                          </p:spTgt>
                                        </p:tgtEl>
                                        <p:attrNameLst>
                                          <p:attrName>style.visibility</p:attrName>
                                        </p:attrNameLst>
                                      </p:cBhvr>
                                      <p:to>
                                        <p:strVal val="visible"/>
                                      </p:to>
                                    </p:set>
                                    <p:animEffect transition="in" filter="blinds(horizontal)">
                                      <p:cBhvr>
                                        <p:cTn id="25" dur="500"/>
                                        <p:tgtEl>
                                          <p:spTgt spid="2662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6627">
                                            <p:txEl>
                                              <p:pRg st="1" end="1"/>
                                            </p:txEl>
                                          </p:spTgt>
                                        </p:tgtEl>
                                        <p:attrNameLst>
                                          <p:attrName>style.visibility</p:attrName>
                                        </p:attrNameLst>
                                      </p:cBhvr>
                                      <p:to>
                                        <p:strVal val="visible"/>
                                      </p:to>
                                    </p:set>
                                    <p:animEffect transition="in" filter="blinds(horizontal)">
                                      <p:cBhvr>
                                        <p:cTn id="30" dur="500"/>
                                        <p:tgtEl>
                                          <p:spTgt spid="26627">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26627">
                                            <p:txEl>
                                              <p:pRg st="2" end="2"/>
                                            </p:txEl>
                                          </p:spTgt>
                                        </p:tgtEl>
                                        <p:attrNameLst>
                                          <p:attrName>style.visibility</p:attrName>
                                        </p:attrNameLst>
                                      </p:cBhvr>
                                      <p:to>
                                        <p:strVal val="visible"/>
                                      </p:to>
                                    </p:set>
                                    <p:animEffect transition="in" filter="blinds(horizontal)">
                                      <p:cBhvr>
                                        <p:cTn id="35" dur="500"/>
                                        <p:tgtEl>
                                          <p:spTgt spid="26627">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26627">
                                            <p:txEl>
                                              <p:pRg st="3" end="3"/>
                                            </p:txEl>
                                          </p:spTgt>
                                        </p:tgtEl>
                                        <p:attrNameLst>
                                          <p:attrName>style.visibility</p:attrName>
                                        </p:attrNameLst>
                                      </p:cBhvr>
                                      <p:to>
                                        <p:strVal val="visible"/>
                                      </p:to>
                                    </p:set>
                                    <p:animEffect transition="in" filter="blinds(horizontal)">
                                      <p:cBhvr>
                                        <p:cTn id="40" dur="500"/>
                                        <p:tgtEl>
                                          <p:spTgt spid="26627">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26627">
                                            <p:txEl>
                                              <p:pRg st="4" end="4"/>
                                            </p:txEl>
                                          </p:spTgt>
                                        </p:tgtEl>
                                        <p:attrNameLst>
                                          <p:attrName>style.visibility</p:attrName>
                                        </p:attrNameLst>
                                      </p:cBhvr>
                                      <p:to>
                                        <p:strVal val="visible"/>
                                      </p:to>
                                    </p:set>
                                    <p:animEffect transition="in" filter="blinds(horizontal)">
                                      <p:cBhvr>
                                        <p:cTn id="45" dur="500"/>
                                        <p:tgtEl>
                                          <p:spTgt spid="26627">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26628">
                                            <p:txEl>
                                              <p:pRg st="0" end="0"/>
                                            </p:txEl>
                                          </p:spTgt>
                                        </p:tgtEl>
                                        <p:attrNameLst>
                                          <p:attrName>style.visibility</p:attrName>
                                        </p:attrNameLst>
                                      </p:cBhvr>
                                      <p:to>
                                        <p:strVal val="visible"/>
                                      </p:to>
                                    </p:set>
                                    <p:animEffect transition="in" filter="blinds(horizontal)">
                                      <p:cBhvr>
                                        <p:cTn id="50" dur="500"/>
                                        <p:tgtEl>
                                          <p:spTgt spid="26628">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26628">
                                            <p:txEl>
                                              <p:pRg st="1" end="1"/>
                                            </p:txEl>
                                          </p:spTgt>
                                        </p:tgtEl>
                                        <p:attrNameLst>
                                          <p:attrName>style.visibility</p:attrName>
                                        </p:attrNameLst>
                                      </p:cBhvr>
                                      <p:to>
                                        <p:strVal val="visible"/>
                                      </p:to>
                                    </p:set>
                                    <p:animEffect transition="in" filter="blinds(horizontal)">
                                      <p:cBhvr>
                                        <p:cTn id="55" dur="500"/>
                                        <p:tgtEl>
                                          <p:spTgt spid="26628">
                                            <p:txEl>
                                              <p:pRg st="1" end="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26628">
                                            <p:txEl>
                                              <p:pRg st="2" end="2"/>
                                            </p:txEl>
                                          </p:spTgt>
                                        </p:tgtEl>
                                        <p:attrNameLst>
                                          <p:attrName>style.visibility</p:attrName>
                                        </p:attrNameLst>
                                      </p:cBhvr>
                                      <p:to>
                                        <p:strVal val="visible"/>
                                      </p:to>
                                    </p:set>
                                    <p:animEffect transition="in" filter="blinds(horizontal)">
                                      <p:cBhvr>
                                        <p:cTn id="60" dur="500"/>
                                        <p:tgtEl>
                                          <p:spTgt spid="26628">
                                            <p:txEl>
                                              <p:pRg st="2" end="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0" presetClass="entr" presetSubtype="0" fill="hold" nodeType="clickEffect">
                                  <p:stCondLst>
                                    <p:cond delay="0"/>
                                  </p:stCondLst>
                                  <p:childTnLst>
                                    <p:set>
                                      <p:cBhvr>
                                        <p:cTn id="64" dur="1" fill="hold">
                                          <p:stCondLst>
                                            <p:cond delay="0"/>
                                          </p:stCondLst>
                                        </p:cTn>
                                        <p:tgtEl>
                                          <p:spTgt spid="26628">
                                            <p:txEl>
                                              <p:pRg st="3" end="3"/>
                                            </p:txEl>
                                          </p:spTgt>
                                        </p:tgtEl>
                                        <p:attrNameLst>
                                          <p:attrName>style.visibility</p:attrName>
                                        </p:attrNameLst>
                                      </p:cBhvr>
                                      <p:to>
                                        <p:strVal val="visible"/>
                                      </p:to>
                                    </p:set>
                                    <p:animEffect transition="in" filter="fade">
                                      <p:cBhvr>
                                        <p:cTn id="65" dur="800" decel="100000"/>
                                        <p:tgtEl>
                                          <p:spTgt spid="26628">
                                            <p:txEl>
                                              <p:pRg st="3" end="3"/>
                                            </p:txEl>
                                          </p:spTgt>
                                        </p:tgtEl>
                                      </p:cBhvr>
                                    </p:animEffect>
                                    <p:anim calcmode="lin" valueType="num">
                                      <p:cBhvr>
                                        <p:cTn id="66" dur="800" decel="100000" fill="hold"/>
                                        <p:tgtEl>
                                          <p:spTgt spid="26628">
                                            <p:txEl>
                                              <p:pRg st="3" end="3"/>
                                            </p:txEl>
                                          </p:spTgt>
                                        </p:tgtEl>
                                        <p:attrNameLst>
                                          <p:attrName>style.rotation</p:attrName>
                                        </p:attrNameLst>
                                      </p:cBhvr>
                                      <p:tavLst>
                                        <p:tav tm="0">
                                          <p:val>
                                            <p:fltVal val="-90"/>
                                          </p:val>
                                        </p:tav>
                                        <p:tav tm="100000">
                                          <p:val>
                                            <p:fltVal val="0"/>
                                          </p:val>
                                        </p:tav>
                                      </p:tavLst>
                                    </p:anim>
                                    <p:anim calcmode="lin" valueType="num">
                                      <p:cBhvr>
                                        <p:cTn id="67" dur="800" decel="100000" fill="hold"/>
                                        <p:tgtEl>
                                          <p:spTgt spid="26628">
                                            <p:txEl>
                                              <p:pRg st="3" end="3"/>
                                            </p:txEl>
                                          </p:spTgt>
                                        </p:tgtEl>
                                        <p:attrNameLst>
                                          <p:attrName>ppt_x</p:attrName>
                                        </p:attrNameLst>
                                      </p:cBhvr>
                                      <p:tavLst>
                                        <p:tav tm="0">
                                          <p:val>
                                            <p:strVal val="#ppt_x+0.4"/>
                                          </p:val>
                                        </p:tav>
                                        <p:tav tm="100000">
                                          <p:val>
                                            <p:strVal val="#ppt_x-0.05"/>
                                          </p:val>
                                        </p:tav>
                                      </p:tavLst>
                                    </p:anim>
                                    <p:anim calcmode="lin" valueType="num">
                                      <p:cBhvr>
                                        <p:cTn id="68" dur="800" decel="100000" fill="hold"/>
                                        <p:tgtEl>
                                          <p:spTgt spid="26628">
                                            <p:txEl>
                                              <p:pRg st="3" end="3"/>
                                            </p:txEl>
                                          </p:spTgt>
                                        </p:tgtEl>
                                        <p:attrNameLst>
                                          <p:attrName>ppt_y</p:attrName>
                                        </p:attrNameLst>
                                      </p:cBhvr>
                                      <p:tavLst>
                                        <p:tav tm="0">
                                          <p:val>
                                            <p:strVal val="#ppt_y-0.4"/>
                                          </p:val>
                                        </p:tav>
                                        <p:tav tm="100000">
                                          <p:val>
                                            <p:strVal val="#ppt_y+0.1"/>
                                          </p:val>
                                        </p:tav>
                                      </p:tavLst>
                                    </p:anim>
                                    <p:anim calcmode="lin" valueType="num">
                                      <p:cBhvr>
                                        <p:cTn id="69" dur="200" accel="100000" fill="hold">
                                          <p:stCondLst>
                                            <p:cond delay="800"/>
                                          </p:stCondLst>
                                        </p:cTn>
                                        <p:tgtEl>
                                          <p:spTgt spid="26628">
                                            <p:txEl>
                                              <p:pRg st="3" end="3"/>
                                            </p:txEl>
                                          </p:spTgt>
                                        </p:tgtEl>
                                        <p:attrNameLst>
                                          <p:attrName>ppt_x</p:attrName>
                                        </p:attrNameLst>
                                      </p:cBhvr>
                                      <p:tavLst>
                                        <p:tav tm="0">
                                          <p:val>
                                            <p:strVal val="#ppt_x-0.05"/>
                                          </p:val>
                                        </p:tav>
                                        <p:tav tm="100000">
                                          <p:val>
                                            <p:strVal val="#ppt_x"/>
                                          </p:val>
                                        </p:tav>
                                      </p:tavLst>
                                    </p:anim>
                                    <p:anim calcmode="lin" valueType="num">
                                      <p:cBhvr>
                                        <p:cTn id="70" dur="200" accel="100000" fill="hold">
                                          <p:stCondLst>
                                            <p:cond delay="800"/>
                                          </p:stCondLst>
                                        </p:cTn>
                                        <p:tgtEl>
                                          <p:spTgt spid="26628">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63563" y="203200"/>
            <a:ext cx="7326312" cy="1219200"/>
          </a:xfrm>
        </p:spPr>
        <p:txBody>
          <a:bodyPr/>
          <a:lstStyle/>
          <a:p>
            <a:r>
              <a:rPr lang="en-US"/>
              <a:t>Summoner</a:t>
            </a:r>
          </a:p>
        </p:txBody>
      </p:sp>
      <p:sp>
        <p:nvSpPr>
          <p:cNvPr id="27651" name="Rectangle 3"/>
          <p:cNvSpPr>
            <a:spLocks noGrp="1" noChangeArrowheads="1"/>
          </p:cNvSpPr>
          <p:nvPr>
            <p:ph type="body" sz="half" idx="1"/>
          </p:nvPr>
        </p:nvSpPr>
        <p:spPr>
          <a:xfrm>
            <a:off x="685800" y="1524000"/>
            <a:ext cx="3810000" cy="4114800"/>
          </a:xfrm>
        </p:spPr>
        <p:txBody>
          <a:bodyPr/>
          <a:lstStyle/>
          <a:p>
            <a:r>
              <a:rPr lang="en-US" sz="2600"/>
              <a:t>face like a cherubin</a:t>
            </a:r>
          </a:p>
          <a:p>
            <a:r>
              <a:rPr lang="en-US" sz="2600"/>
              <a:t>carbuncles and pimples</a:t>
            </a:r>
          </a:p>
          <a:p>
            <a:r>
              <a:rPr lang="en-US" sz="2600"/>
              <a:t>black scabby brows, thin beard</a:t>
            </a:r>
          </a:p>
          <a:p>
            <a:r>
              <a:rPr lang="en-US" sz="2600"/>
              <a:t>frightened the children</a:t>
            </a:r>
          </a:p>
          <a:p>
            <a:r>
              <a:rPr lang="en-US" sz="2600"/>
              <a:t>ate garlic, onions, leeks</a:t>
            </a:r>
          </a:p>
        </p:txBody>
      </p:sp>
      <p:sp>
        <p:nvSpPr>
          <p:cNvPr id="27652" name="Rectangle 4"/>
          <p:cNvSpPr>
            <a:spLocks noGrp="1" noChangeArrowheads="1"/>
          </p:cNvSpPr>
          <p:nvPr>
            <p:ph type="body" sz="half" idx="2"/>
          </p:nvPr>
        </p:nvSpPr>
        <p:spPr>
          <a:xfrm>
            <a:off x="4648200" y="1524000"/>
            <a:ext cx="3810000" cy="4267200"/>
          </a:xfrm>
        </p:spPr>
        <p:txBody>
          <a:bodyPr/>
          <a:lstStyle/>
          <a:p>
            <a:r>
              <a:rPr lang="en-US" sz="2600"/>
              <a:t>drank wine ‘til all was hazy</a:t>
            </a:r>
          </a:p>
          <a:p>
            <a:r>
              <a:rPr lang="en-US" sz="2600"/>
              <a:t>took bribes: quart of wine or “favors” from women</a:t>
            </a:r>
          </a:p>
          <a:p>
            <a:r>
              <a:rPr lang="en-US" sz="2600"/>
              <a:t>threatened excommunication</a:t>
            </a:r>
          </a:p>
          <a:p>
            <a:r>
              <a:rPr lang="en-US" sz="2600"/>
              <a:t>IS satirized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linds(horizontal)">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blinds(horizontal)">
                                      <p:cBhvr>
                                        <p:cTn id="12" dur="500"/>
                                        <p:tgtEl>
                                          <p:spTgt spid="27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blinds(horizontal)">
                                      <p:cBhvr>
                                        <p:cTn id="17" dur="500"/>
                                        <p:tgtEl>
                                          <p:spTgt spid="276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blinds(horizontal)">
                                      <p:cBhvr>
                                        <p:cTn id="22" dur="500"/>
                                        <p:tgtEl>
                                          <p:spTgt spid="276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7651">
                                            <p:txEl>
                                              <p:pRg st="4" end="4"/>
                                            </p:txEl>
                                          </p:spTgt>
                                        </p:tgtEl>
                                        <p:attrNameLst>
                                          <p:attrName>style.visibility</p:attrName>
                                        </p:attrNameLst>
                                      </p:cBhvr>
                                      <p:to>
                                        <p:strVal val="visible"/>
                                      </p:to>
                                    </p:set>
                                    <p:animEffect transition="in" filter="blinds(horizontal)">
                                      <p:cBhvr>
                                        <p:cTn id="27" dur="500"/>
                                        <p:tgtEl>
                                          <p:spTgt spid="276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7652">
                                            <p:txEl>
                                              <p:pRg st="0" end="0"/>
                                            </p:txEl>
                                          </p:spTgt>
                                        </p:tgtEl>
                                        <p:attrNameLst>
                                          <p:attrName>style.visibility</p:attrName>
                                        </p:attrNameLst>
                                      </p:cBhvr>
                                      <p:to>
                                        <p:strVal val="visible"/>
                                      </p:to>
                                    </p:set>
                                    <p:animEffect transition="in" filter="blinds(horizontal)">
                                      <p:cBhvr>
                                        <p:cTn id="32" dur="500"/>
                                        <p:tgtEl>
                                          <p:spTgt spid="27652">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7652">
                                            <p:txEl>
                                              <p:pRg st="1" end="1"/>
                                            </p:txEl>
                                          </p:spTgt>
                                        </p:tgtEl>
                                        <p:attrNameLst>
                                          <p:attrName>style.visibility</p:attrName>
                                        </p:attrNameLst>
                                      </p:cBhvr>
                                      <p:to>
                                        <p:strVal val="visible"/>
                                      </p:to>
                                    </p:set>
                                    <p:animEffect transition="in" filter="blinds(horizontal)">
                                      <p:cBhvr>
                                        <p:cTn id="37" dur="500"/>
                                        <p:tgtEl>
                                          <p:spTgt spid="27652">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7652">
                                            <p:txEl>
                                              <p:pRg st="2" end="2"/>
                                            </p:txEl>
                                          </p:spTgt>
                                        </p:tgtEl>
                                        <p:attrNameLst>
                                          <p:attrName>style.visibility</p:attrName>
                                        </p:attrNameLst>
                                      </p:cBhvr>
                                      <p:to>
                                        <p:strVal val="visible"/>
                                      </p:to>
                                    </p:set>
                                    <p:animEffect transition="in" filter="blinds(horizontal)">
                                      <p:cBhvr>
                                        <p:cTn id="42" dur="500"/>
                                        <p:tgtEl>
                                          <p:spTgt spid="27652">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27652">
                                            <p:txEl>
                                              <p:pRg st="3" end="3"/>
                                            </p:txEl>
                                          </p:spTgt>
                                        </p:tgtEl>
                                        <p:attrNameLst>
                                          <p:attrName>style.visibility</p:attrName>
                                        </p:attrNameLst>
                                      </p:cBhvr>
                                      <p:to>
                                        <p:strVal val="visible"/>
                                      </p:to>
                                    </p:set>
                                    <p:animEffect transition="in" filter="fade">
                                      <p:cBhvr>
                                        <p:cTn id="47" dur="800" decel="100000"/>
                                        <p:tgtEl>
                                          <p:spTgt spid="27652">
                                            <p:txEl>
                                              <p:pRg st="3" end="3"/>
                                            </p:txEl>
                                          </p:spTgt>
                                        </p:tgtEl>
                                      </p:cBhvr>
                                    </p:animEffect>
                                    <p:anim calcmode="lin" valueType="num">
                                      <p:cBhvr>
                                        <p:cTn id="48" dur="800" decel="100000" fill="hold"/>
                                        <p:tgtEl>
                                          <p:spTgt spid="27652">
                                            <p:txEl>
                                              <p:pRg st="3" end="3"/>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27652">
                                            <p:txEl>
                                              <p:pRg st="3" end="3"/>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27652">
                                            <p:txEl>
                                              <p:pRg st="3" end="3"/>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27652">
                                            <p:txEl>
                                              <p:pRg st="3" end="3"/>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27652">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Pardoner</a:t>
            </a:r>
          </a:p>
        </p:txBody>
      </p:sp>
      <p:sp>
        <p:nvSpPr>
          <p:cNvPr id="28675" name="Rectangle 3"/>
          <p:cNvSpPr>
            <a:spLocks noGrp="1" noChangeArrowheads="1"/>
          </p:cNvSpPr>
          <p:nvPr>
            <p:ph type="body" sz="half" idx="1"/>
          </p:nvPr>
        </p:nvSpPr>
        <p:spPr>
          <a:xfrm>
            <a:off x="457200" y="1719263"/>
            <a:ext cx="4035425" cy="4411662"/>
          </a:xfrm>
        </p:spPr>
        <p:txBody>
          <a:bodyPr/>
          <a:lstStyle/>
          <a:p>
            <a:pPr>
              <a:lnSpc>
                <a:spcPct val="90000"/>
              </a:lnSpc>
            </a:pPr>
            <a:r>
              <a:rPr lang="en-US" sz="3000"/>
              <a:t>from Charing Cross</a:t>
            </a:r>
          </a:p>
          <a:p>
            <a:pPr>
              <a:lnSpc>
                <a:spcPct val="90000"/>
              </a:lnSpc>
            </a:pPr>
            <a:r>
              <a:rPr lang="en-US" sz="3000"/>
              <a:t>hair yellow, long</a:t>
            </a:r>
          </a:p>
          <a:p>
            <a:pPr>
              <a:lnSpc>
                <a:spcPct val="90000"/>
              </a:lnSpc>
            </a:pPr>
            <a:r>
              <a:rPr lang="en-US" sz="3000"/>
              <a:t>bulging eyeballs</a:t>
            </a:r>
          </a:p>
          <a:p>
            <a:pPr>
              <a:lnSpc>
                <a:spcPct val="90000"/>
              </a:lnSpc>
            </a:pPr>
            <a:r>
              <a:rPr lang="en-US" sz="3000"/>
              <a:t>carried pardons from Rome, he said</a:t>
            </a:r>
          </a:p>
          <a:p>
            <a:pPr>
              <a:lnSpc>
                <a:spcPct val="90000"/>
              </a:lnSpc>
            </a:pPr>
            <a:r>
              <a:rPr lang="en-US" sz="3000"/>
              <a:t>goat-like voice</a:t>
            </a:r>
          </a:p>
          <a:p>
            <a:pPr>
              <a:lnSpc>
                <a:spcPct val="90000"/>
              </a:lnSpc>
            </a:pPr>
            <a:r>
              <a:rPr lang="en-US" sz="3000"/>
              <a:t>could not grow a beard</a:t>
            </a:r>
          </a:p>
        </p:txBody>
      </p:sp>
      <p:pic>
        <p:nvPicPr>
          <p:cNvPr id="28677" name="Picture 5"/>
          <p:cNvPicPr>
            <a:picLocks noChangeAspect="1" noChangeArrowheads="1"/>
          </p:cNvPicPr>
          <p:nvPr/>
        </p:nvPicPr>
        <p:blipFill>
          <a:blip r:embed="rId2"/>
          <a:srcRect/>
          <a:stretch>
            <a:fillRect/>
          </a:stretch>
        </p:blipFill>
        <p:spPr bwMode="auto">
          <a:xfrm>
            <a:off x="5334000" y="1828800"/>
            <a:ext cx="3197225" cy="3886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8677"/>
                                        </p:tgtEl>
                                        <p:attrNameLst>
                                          <p:attrName>style.visibility</p:attrName>
                                        </p:attrNameLst>
                                      </p:cBhvr>
                                      <p:to>
                                        <p:strVal val="visible"/>
                                      </p:to>
                                    </p:set>
                                    <p:animEffect transition="in" filter="wipe(down)">
                                      <p:cBhvr>
                                        <p:cTn id="7" dur="580">
                                          <p:stCondLst>
                                            <p:cond delay="0"/>
                                          </p:stCondLst>
                                        </p:cTn>
                                        <p:tgtEl>
                                          <p:spTgt spid="28677"/>
                                        </p:tgtEl>
                                      </p:cBhvr>
                                    </p:animEffect>
                                    <p:anim calcmode="lin" valueType="num">
                                      <p:cBhvr>
                                        <p:cTn id="8" dur="1822" tmFilter="0,0; 0.14,0.36; 0.43,0.73; 0.71,0.91; 1.0,1.0">
                                          <p:stCondLst>
                                            <p:cond delay="0"/>
                                          </p:stCondLst>
                                        </p:cTn>
                                        <p:tgtEl>
                                          <p:spTgt spid="2867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867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867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867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8677"/>
                                        </p:tgtEl>
                                        <p:attrNameLst>
                                          <p:attrName>ppt_y</p:attrName>
                                        </p:attrNameLst>
                                      </p:cBhvr>
                                      <p:tavLst>
                                        <p:tav tm="0" fmla="#ppt_y-sin(pi*$)/81">
                                          <p:val>
                                            <p:fltVal val="0"/>
                                          </p:val>
                                        </p:tav>
                                        <p:tav tm="100000">
                                          <p:val>
                                            <p:fltVal val="1"/>
                                          </p:val>
                                        </p:tav>
                                      </p:tavLst>
                                    </p:anim>
                                    <p:animScale>
                                      <p:cBhvr>
                                        <p:cTn id="13" dur="26">
                                          <p:stCondLst>
                                            <p:cond delay="650"/>
                                          </p:stCondLst>
                                        </p:cTn>
                                        <p:tgtEl>
                                          <p:spTgt spid="28677"/>
                                        </p:tgtEl>
                                      </p:cBhvr>
                                      <p:to x="100000" y="60000"/>
                                    </p:animScale>
                                    <p:animScale>
                                      <p:cBhvr>
                                        <p:cTn id="14" dur="166" decel="50000">
                                          <p:stCondLst>
                                            <p:cond delay="676"/>
                                          </p:stCondLst>
                                        </p:cTn>
                                        <p:tgtEl>
                                          <p:spTgt spid="28677"/>
                                        </p:tgtEl>
                                      </p:cBhvr>
                                      <p:to x="100000" y="100000"/>
                                    </p:animScale>
                                    <p:animScale>
                                      <p:cBhvr>
                                        <p:cTn id="15" dur="26">
                                          <p:stCondLst>
                                            <p:cond delay="1312"/>
                                          </p:stCondLst>
                                        </p:cTn>
                                        <p:tgtEl>
                                          <p:spTgt spid="28677"/>
                                        </p:tgtEl>
                                      </p:cBhvr>
                                      <p:to x="100000" y="80000"/>
                                    </p:animScale>
                                    <p:animScale>
                                      <p:cBhvr>
                                        <p:cTn id="16" dur="166" decel="50000">
                                          <p:stCondLst>
                                            <p:cond delay="1338"/>
                                          </p:stCondLst>
                                        </p:cTn>
                                        <p:tgtEl>
                                          <p:spTgt spid="28677"/>
                                        </p:tgtEl>
                                      </p:cBhvr>
                                      <p:to x="100000" y="100000"/>
                                    </p:animScale>
                                    <p:animScale>
                                      <p:cBhvr>
                                        <p:cTn id="17" dur="26">
                                          <p:stCondLst>
                                            <p:cond delay="1642"/>
                                          </p:stCondLst>
                                        </p:cTn>
                                        <p:tgtEl>
                                          <p:spTgt spid="28677"/>
                                        </p:tgtEl>
                                      </p:cBhvr>
                                      <p:to x="100000" y="90000"/>
                                    </p:animScale>
                                    <p:animScale>
                                      <p:cBhvr>
                                        <p:cTn id="18" dur="166" decel="50000">
                                          <p:stCondLst>
                                            <p:cond delay="1668"/>
                                          </p:stCondLst>
                                        </p:cTn>
                                        <p:tgtEl>
                                          <p:spTgt spid="28677"/>
                                        </p:tgtEl>
                                      </p:cBhvr>
                                      <p:to x="100000" y="100000"/>
                                    </p:animScale>
                                    <p:animScale>
                                      <p:cBhvr>
                                        <p:cTn id="19" dur="26">
                                          <p:stCondLst>
                                            <p:cond delay="1808"/>
                                          </p:stCondLst>
                                        </p:cTn>
                                        <p:tgtEl>
                                          <p:spTgt spid="28677"/>
                                        </p:tgtEl>
                                      </p:cBhvr>
                                      <p:to x="100000" y="95000"/>
                                    </p:animScale>
                                    <p:animScale>
                                      <p:cBhvr>
                                        <p:cTn id="20" dur="166" decel="50000">
                                          <p:stCondLst>
                                            <p:cond delay="1834"/>
                                          </p:stCondLst>
                                        </p:cTn>
                                        <p:tgtEl>
                                          <p:spTgt spid="2867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8675">
                                            <p:txEl>
                                              <p:pRg st="0" end="0"/>
                                            </p:txEl>
                                          </p:spTgt>
                                        </p:tgtEl>
                                        <p:attrNameLst>
                                          <p:attrName>style.visibility</p:attrName>
                                        </p:attrNameLst>
                                      </p:cBhvr>
                                      <p:to>
                                        <p:strVal val="visible"/>
                                      </p:to>
                                    </p:set>
                                    <p:animEffect transition="in" filter="blinds(horizontal)">
                                      <p:cBhvr>
                                        <p:cTn id="25" dur="500"/>
                                        <p:tgtEl>
                                          <p:spTgt spid="2867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8675">
                                            <p:txEl>
                                              <p:pRg st="1" end="1"/>
                                            </p:txEl>
                                          </p:spTgt>
                                        </p:tgtEl>
                                        <p:attrNameLst>
                                          <p:attrName>style.visibility</p:attrName>
                                        </p:attrNameLst>
                                      </p:cBhvr>
                                      <p:to>
                                        <p:strVal val="visible"/>
                                      </p:to>
                                    </p:set>
                                    <p:animEffect transition="in" filter="blinds(horizontal)">
                                      <p:cBhvr>
                                        <p:cTn id="30" dur="500"/>
                                        <p:tgtEl>
                                          <p:spTgt spid="28675">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28675">
                                            <p:txEl>
                                              <p:pRg st="2" end="2"/>
                                            </p:txEl>
                                          </p:spTgt>
                                        </p:tgtEl>
                                        <p:attrNameLst>
                                          <p:attrName>style.visibility</p:attrName>
                                        </p:attrNameLst>
                                      </p:cBhvr>
                                      <p:to>
                                        <p:strVal val="visible"/>
                                      </p:to>
                                    </p:set>
                                    <p:animEffect transition="in" filter="blinds(horizontal)">
                                      <p:cBhvr>
                                        <p:cTn id="35" dur="500"/>
                                        <p:tgtEl>
                                          <p:spTgt spid="28675">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28675">
                                            <p:txEl>
                                              <p:pRg st="3" end="3"/>
                                            </p:txEl>
                                          </p:spTgt>
                                        </p:tgtEl>
                                        <p:attrNameLst>
                                          <p:attrName>style.visibility</p:attrName>
                                        </p:attrNameLst>
                                      </p:cBhvr>
                                      <p:to>
                                        <p:strVal val="visible"/>
                                      </p:to>
                                    </p:set>
                                    <p:animEffect transition="in" filter="blinds(horizontal)">
                                      <p:cBhvr>
                                        <p:cTn id="40" dur="500"/>
                                        <p:tgtEl>
                                          <p:spTgt spid="28675">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28675">
                                            <p:txEl>
                                              <p:pRg st="4" end="4"/>
                                            </p:txEl>
                                          </p:spTgt>
                                        </p:tgtEl>
                                        <p:attrNameLst>
                                          <p:attrName>style.visibility</p:attrName>
                                        </p:attrNameLst>
                                      </p:cBhvr>
                                      <p:to>
                                        <p:strVal val="visible"/>
                                      </p:to>
                                    </p:set>
                                    <p:animEffect transition="in" filter="blinds(horizontal)">
                                      <p:cBhvr>
                                        <p:cTn id="45" dur="500"/>
                                        <p:tgtEl>
                                          <p:spTgt spid="28675">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28675">
                                            <p:txEl>
                                              <p:pRg st="5" end="5"/>
                                            </p:txEl>
                                          </p:spTgt>
                                        </p:tgtEl>
                                        <p:attrNameLst>
                                          <p:attrName>style.visibility</p:attrName>
                                        </p:attrNameLst>
                                      </p:cBhvr>
                                      <p:to>
                                        <p:strVal val="visible"/>
                                      </p:to>
                                    </p:set>
                                    <p:animEffect transition="in" filter="blinds(horizontal)">
                                      <p:cBhvr>
                                        <p:cTn id="50" dur="500"/>
                                        <p:tgtEl>
                                          <p:spTgt spid="286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Pardoner</a:t>
            </a:r>
          </a:p>
        </p:txBody>
      </p:sp>
      <p:pic>
        <p:nvPicPr>
          <p:cNvPr id="35844" name="Picture 4"/>
          <p:cNvPicPr>
            <a:picLocks noChangeAspect="1" noChangeArrowheads="1"/>
          </p:cNvPicPr>
          <p:nvPr/>
        </p:nvPicPr>
        <p:blipFill>
          <a:blip r:embed="rId2"/>
          <a:srcRect/>
          <a:stretch>
            <a:fillRect/>
          </a:stretch>
        </p:blipFill>
        <p:spPr bwMode="auto">
          <a:xfrm>
            <a:off x="5334000" y="1828800"/>
            <a:ext cx="3197225" cy="3886200"/>
          </a:xfrm>
          <a:prstGeom prst="rect">
            <a:avLst/>
          </a:prstGeom>
          <a:noFill/>
        </p:spPr>
      </p:pic>
      <p:sp>
        <p:nvSpPr>
          <p:cNvPr id="35846" name="Rectangle 6"/>
          <p:cNvSpPr>
            <a:spLocks noGrp="1" noChangeArrowheads="1"/>
          </p:cNvSpPr>
          <p:nvPr>
            <p:ph type="body" sz="half" idx="2"/>
          </p:nvPr>
        </p:nvSpPr>
        <p:spPr>
          <a:xfrm>
            <a:off x="838200" y="1676400"/>
            <a:ext cx="4191000" cy="4876800"/>
          </a:xfrm>
          <a:noFill/>
          <a:ln/>
        </p:spPr>
        <p:txBody>
          <a:bodyPr/>
          <a:lstStyle/>
          <a:p>
            <a:r>
              <a:rPr lang="en-US" sz="3000"/>
              <a:t>“I judge he was a gelding, or a mare.”</a:t>
            </a:r>
          </a:p>
          <a:p>
            <a:r>
              <a:rPr lang="en-US" sz="3000"/>
              <a:t>pillow case = veil</a:t>
            </a:r>
          </a:p>
          <a:p>
            <a:r>
              <a:rPr lang="en-US" sz="3000"/>
              <a:t>gobbet of Peter’s sail</a:t>
            </a:r>
          </a:p>
          <a:p>
            <a:r>
              <a:rPr lang="en-US" sz="3000"/>
              <a:t>pigs’ bones</a:t>
            </a:r>
          </a:p>
          <a:p>
            <a:r>
              <a:rPr lang="en-US" sz="3000"/>
              <a:t>sang Offertory well</a:t>
            </a:r>
          </a:p>
          <a:p>
            <a:r>
              <a:rPr lang="en-US" sz="3000"/>
              <a:t>always worked</a:t>
            </a:r>
          </a:p>
          <a:p>
            <a:r>
              <a:rPr lang="en-US" sz="3000"/>
              <a:t>IS satirized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5846">
                                            <p:txEl>
                                              <p:pRg st="0" end="0"/>
                                            </p:txEl>
                                          </p:spTgt>
                                        </p:tgtEl>
                                        <p:attrNameLst>
                                          <p:attrName>style.visibility</p:attrName>
                                        </p:attrNameLst>
                                      </p:cBhvr>
                                      <p:to>
                                        <p:strVal val="visible"/>
                                      </p:to>
                                    </p:set>
                                    <p:animEffect transition="in" filter="blinds(horizontal)">
                                      <p:cBhvr>
                                        <p:cTn id="7" dur="500"/>
                                        <p:tgtEl>
                                          <p:spTgt spid="358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5846">
                                            <p:txEl>
                                              <p:pRg st="1" end="1"/>
                                            </p:txEl>
                                          </p:spTgt>
                                        </p:tgtEl>
                                        <p:attrNameLst>
                                          <p:attrName>style.visibility</p:attrName>
                                        </p:attrNameLst>
                                      </p:cBhvr>
                                      <p:to>
                                        <p:strVal val="visible"/>
                                      </p:to>
                                    </p:set>
                                    <p:animEffect transition="in" filter="blinds(horizontal)">
                                      <p:cBhvr>
                                        <p:cTn id="12" dur="500"/>
                                        <p:tgtEl>
                                          <p:spTgt spid="358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5846">
                                            <p:txEl>
                                              <p:pRg st="2" end="2"/>
                                            </p:txEl>
                                          </p:spTgt>
                                        </p:tgtEl>
                                        <p:attrNameLst>
                                          <p:attrName>style.visibility</p:attrName>
                                        </p:attrNameLst>
                                      </p:cBhvr>
                                      <p:to>
                                        <p:strVal val="visible"/>
                                      </p:to>
                                    </p:set>
                                    <p:animEffect transition="in" filter="blinds(horizontal)">
                                      <p:cBhvr>
                                        <p:cTn id="17" dur="500"/>
                                        <p:tgtEl>
                                          <p:spTgt spid="3584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5846">
                                            <p:txEl>
                                              <p:pRg st="3" end="3"/>
                                            </p:txEl>
                                          </p:spTgt>
                                        </p:tgtEl>
                                        <p:attrNameLst>
                                          <p:attrName>style.visibility</p:attrName>
                                        </p:attrNameLst>
                                      </p:cBhvr>
                                      <p:to>
                                        <p:strVal val="visible"/>
                                      </p:to>
                                    </p:set>
                                    <p:animEffect transition="in" filter="blinds(horizontal)">
                                      <p:cBhvr>
                                        <p:cTn id="22" dur="500"/>
                                        <p:tgtEl>
                                          <p:spTgt spid="3584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5846">
                                            <p:txEl>
                                              <p:pRg st="4" end="4"/>
                                            </p:txEl>
                                          </p:spTgt>
                                        </p:tgtEl>
                                        <p:attrNameLst>
                                          <p:attrName>style.visibility</p:attrName>
                                        </p:attrNameLst>
                                      </p:cBhvr>
                                      <p:to>
                                        <p:strVal val="visible"/>
                                      </p:to>
                                    </p:set>
                                    <p:animEffect transition="in" filter="blinds(horizontal)">
                                      <p:cBhvr>
                                        <p:cTn id="27" dur="500"/>
                                        <p:tgtEl>
                                          <p:spTgt spid="3584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5846">
                                            <p:txEl>
                                              <p:pRg st="5" end="5"/>
                                            </p:txEl>
                                          </p:spTgt>
                                        </p:tgtEl>
                                        <p:attrNameLst>
                                          <p:attrName>style.visibility</p:attrName>
                                        </p:attrNameLst>
                                      </p:cBhvr>
                                      <p:to>
                                        <p:strVal val="visible"/>
                                      </p:to>
                                    </p:set>
                                    <p:animEffect transition="in" filter="blinds(horizontal)">
                                      <p:cBhvr>
                                        <p:cTn id="32" dur="500"/>
                                        <p:tgtEl>
                                          <p:spTgt spid="3584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35846">
                                            <p:txEl>
                                              <p:pRg st="6" end="6"/>
                                            </p:txEl>
                                          </p:spTgt>
                                        </p:tgtEl>
                                        <p:attrNameLst>
                                          <p:attrName>style.visibility</p:attrName>
                                        </p:attrNameLst>
                                      </p:cBhvr>
                                      <p:to>
                                        <p:strVal val="visible"/>
                                      </p:to>
                                    </p:set>
                                    <p:animEffect transition="in" filter="fade">
                                      <p:cBhvr>
                                        <p:cTn id="37" dur="800" decel="100000"/>
                                        <p:tgtEl>
                                          <p:spTgt spid="35846">
                                            <p:txEl>
                                              <p:pRg st="6" end="6"/>
                                            </p:txEl>
                                          </p:spTgt>
                                        </p:tgtEl>
                                      </p:cBhvr>
                                    </p:animEffect>
                                    <p:anim calcmode="lin" valueType="num">
                                      <p:cBhvr>
                                        <p:cTn id="38" dur="800" decel="100000" fill="hold"/>
                                        <p:tgtEl>
                                          <p:spTgt spid="35846">
                                            <p:txEl>
                                              <p:pRg st="6" end="6"/>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5846">
                                            <p:txEl>
                                              <p:pRg st="6" end="6"/>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5846">
                                            <p:txEl>
                                              <p:pRg st="6" end="6"/>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5846">
                                            <p:txEl>
                                              <p:pRg st="6" end="6"/>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5846">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Host</a:t>
            </a:r>
          </a:p>
        </p:txBody>
      </p:sp>
      <p:sp>
        <p:nvSpPr>
          <p:cNvPr id="29699" name="Rectangle 3"/>
          <p:cNvSpPr>
            <a:spLocks noGrp="1" noChangeArrowheads="1"/>
          </p:cNvSpPr>
          <p:nvPr>
            <p:ph type="body" sz="half" idx="1"/>
          </p:nvPr>
        </p:nvSpPr>
        <p:spPr>
          <a:xfrm>
            <a:off x="457200" y="1719263"/>
            <a:ext cx="4035425" cy="4411662"/>
          </a:xfrm>
        </p:spPr>
        <p:txBody>
          <a:bodyPr/>
          <a:lstStyle/>
          <a:p>
            <a:r>
              <a:rPr lang="en-US" sz="2600"/>
              <a:t>served finest victuals</a:t>
            </a:r>
          </a:p>
          <a:p>
            <a:r>
              <a:rPr lang="en-US" sz="2600"/>
              <a:t>bright eyes, wide girth</a:t>
            </a:r>
          </a:p>
          <a:p>
            <a:r>
              <a:rPr lang="en-US" sz="2600"/>
              <a:t>suggested the tale-telling contest</a:t>
            </a:r>
          </a:p>
          <a:p>
            <a:r>
              <a:rPr lang="en-US" sz="2600"/>
              <a:t>prize would be a meal for the winner paid for by the others</a:t>
            </a:r>
          </a:p>
          <a:p>
            <a:r>
              <a:rPr lang="en-US" sz="2600"/>
              <a:t>everyone stayed at inn</a:t>
            </a:r>
          </a:p>
        </p:txBody>
      </p:sp>
      <p:sp>
        <p:nvSpPr>
          <p:cNvPr id="29700" name="Rectangle 4"/>
          <p:cNvSpPr>
            <a:spLocks noGrp="1" noChangeArrowheads="1"/>
          </p:cNvSpPr>
          <p:nvPr>
            <p:ph type="body" sz="half" idx="2"/>
          </p:nvPr>
        </p:nvSpPr>
        <p:spPr>
          <a:xfrm>
            <a:off x="4651375" y="1719263"/>
            <a:ext cx="4035425" cy="4411662"/>
          </a:xfrm>
        </p:spPr>
        <p:txBody>
          <a:bodyPr/>
          <a:lstStyle/>
          <a:p>
            <a:r>
              <a:rPr lang="en-US" sz="2600"/>
              <a:t>return trip would mean another round of meals and lodging </a:t>
            </a:r>
          </a:p>
          <a:p>
            <a:r>
              <a:rPr lang="en-US" sz="2600"/>
              <a:t>he would be sole judge of the tales</a:t>
            </a:r>
          </a:p>
          <a:p>
            <a:r>
              <a:rPr lang="en-US" sz="2600"/>
              <a:t>accompanied the pilgrims to Canterbury</a:t>
            </a:r>
          </a:p>
          <a:p>
            <a:r>
              <a:rPr lang="en-US" sz="2600"/>
              <a:t>IS satirized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linds(horizontal)">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blinds(horizontal)">
                                      <p:cBhvr>
                                        <p:cTn id="12" dur="500"/>
                                        <p:tgtEl>
                                          <p:spTgt spid="296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blinds(horizontal)">
                                      <p:cBhvr>
                                        <p:cTn id="17" dur="500"/>
                                        <p:tgtEl>
                                          <p:spTgt spid="296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blinds(horizontal)">
                                      <p:cBhvr>
                                        <p:cTn id="22" dur="500"/>
                                        <p:tgtEl>
                                          <p:spTgt spid="296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blinds(horizontal)">
                                      <p:cBhvr>
                                        <p:cTn id="27" dur="500"/>
                                        <p:tgtEl>
                                          <p:spTgt spid="296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9700">
                                            <p:txEl>
                                              <p:pRg st="0" end="0"/>
                                            </p:txEl>
                                          </p:spTgt>
                                        </p:tgtEl>
                                        <p:attrNameLst>
                                          <p:attrName>style.visibility</p:attrName>
                                        </p:attrNameLst>
                                      </p:cBhvr>
                                      <p:to>
                                        <p:strVal val="visible"/>
                                      </p:to>
                                    </p:set>
                                    <p:animEffect transition="in" filter="blinds(horizontal)">
                                      <p:cBhvr>
                                        <p:cTn id="32" dur="500"/>
                                        <p:tgtEl>
                                          <p:spTgt spid="2970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9700">
                                            <p:txEl>
                                              <p:pRg st="1" end="1"/>
                                            </p:txEl>
                                          </p:spTgt>
                                        </p:tgtEl>
                                        <p:attrNameLst>
                                          <p:attrName>style.visibility</p:attrName>
                                        </p:attrNameLst>
                                      </p:cBhvr>
                                      <p:to>
                                        <p:strVal val="visible"/>
                                      </p:to>
                                    </p:set>
                                    <p:animEffect transition="in" filter="blinds(horizontal)">
                                      <p:cBhvr>
                                        <p:cTn id="37" dur="500"/>
                                        <p:tgtEl>
                                          <p:spTgt spid="29700">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9700">
                                            <p:txEl>
                                              <p:pRg st="2" end="2"/>
                                            </p:txEl>
                                          </p:spTgt>
                                        </p:tgtEl>
                                        <p:attrNameLst>
                                          <p:attrName>style.visibility</p:attrName>
                                        </p:attrNameLst>
                                      </p:cBhvr>
                                      <p:to>
                                        <p:strVal val="visible"/>
                                      </p:to>
                                    </p:set>
                                    <p:animEffect transition="in" filter="blinds(horizontal)">
                                      <p:cBhvr>
                                        <p:cTn id="42" dur="500"/>
                                        <p:tgtEl>
                                          <p:spTgt spid="29700">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29700">
                                            <p:txEl>
                                              <p:pRg st="3" end="3"/>
                                            </p:txEl>
                                          </p:spTgt>
                                        </p:tgtEl>
                                        <p:attrNameLst>
                                          <p:attrName>style.visibility</p:attrName>
                                        </p:attrNameLst>
                                      </p:cBhvr>
                                      <p:to>
                                        <p:strVal val="visible"/>
                                      </p:to>
                                    </p:set>
                                    <p:animEffect transition="in" filter="fade">
                                      <p:cBhvr>
                                        <p:cTn id="47" dur="800" decel="100000"/>
                                        <p:tgtEl>
                                          <p:spTgt spid="29700">
                                            <p:txEl>
                                              <p:pRg st="3" end="3"/>
                                            </p:txEl>
                                          </p:spTgt>
                                        </p:tgtEl>
                                      </p:cBhvr>
                                    </p:animEffect>
                                    <p:anim calcmode="lin" valueType="num">
                                      <p:cBhvr>
                                        <p:cTn id="48" dur="800" decel="100000" fill="hold"/>
                                        <p:tgtEl>
                                          <p:spTgt spid="29700">
                                            <p:txEl>
                                              <p:pRg st="3" end="3"/>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29700">
                                            <p:txEl>
                                              <p:pRg st="3" end="3"/>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29700">
                                            <p:txEl>
                                              <p:pRg st="3" end="3"/>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29700">
                                            <p:txEl>
                                              <p:pRg st="3" end="3"/>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29700">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path path="rect">
            <a:fillToRect l="100000" t="100000"/>
          </a:path>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Nature of the Tales</a:t>
            </a:r>
          </a:p>
        </p:txBody>
      </p:sp>
      <p:sp>
        <p:nvSpPr>
          <p:cNvPr id="30723" name="Rectangle 3"/>
          <p:cNvSpPr>
            <a:spLocks noGrp="1" noChangeArrowheads="1"/>
          </p:cNvSpPr>
          <p:nvPr>
            <p:ph type="body" sz="half" idx="1"/>
          </p:nvPr>
        </p:nvSpPr>
        <p:spPr>
          <a:xfrm>
            <a:off x="457200" y="1719263"/>
            <a:ext cx="4035425" cy="4411662"/>
          </a:xfrm>
        </p:spPr>
        <p:txBody>
          <a:bodyPr/>
          <a:lstStyle/>
          <a:p>
            <a:r>
              <a:rPr lang="en-US" sz="2600"/>
              <a:t>commonly told stories</a:t>
            </a:r>
          </a:p>
          <a:p>
            <a:r>
              <a:rPr lang="en-US" sz="2600"/>
              <a:t>stories were interactive with others’ tales</a:t>
            </a:r>
          </a:p>
          <a:p>
            <a:pPr lvl="1"/>
            <a:r>
              <a:rPr lang="en-US" sz="2200"/>
              <a:t>Friar told a tale to insult the Monk and vice versa</a:t>
            </a:r>
          </a:p>
          <a:p>
            <a:pPr lvl="1"/>
            <a:r>
              <a:rPr lang="en-US" sz="2200"/>
              <a:t>Reeve told a tale to insult the Miller, etc.</a:t>
            </a:r>
          </a:p>
        </p:txBody>
      </p:sp>
      <p:graphicFrame>
        <p:nvGraphicFramePr>
          <p:cNvPr id="30724" name="Object 4"/>
          <p:cNvGraphicFramePr>
            <a:graphicFrameLocks noGrp="1" noChangeAspect="1"/>
          </p:cNvGraphicFramePr>
          <p:nvPr>
            <p:ph type="clipArt" sz="half" idx="2"/>
          </p:nvPr>
        </p:nvGraphicFramePr>
        <p:xfrm>
          <a:off x="4651375" y="2365375"/>
          <a:ext cx="4035425" cy="3119438"/>
        </p:xfrm>
        <a:graphic>
          <a:graphicData uri="http://schemas.openxmlformats.org/presentationml/2006/ole">
            <mc:AlternateContent xmlns:mc="http://schemas.openxmlformats.org/markup-compatibility/2006">
              <mc:Choice xmlns:v="urn:schemas-microsoft-com:vml" Requires="v">
                <p:oleObj spid="_x0000_s30725" r:id="rId3" imgW="838200" imgH="640080" progId="MS_ClipArt_Gallery">
                  <p:embed/>
                </p:oleObj>
              </mc:Choice>
              <mc:Fallback>
                <p:oleObj r:id="rId3" imgW="838200" imgH="640080" progId="MS_ClipArt_Gallery">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1375" y="2365375"/>
                        <a:ext cx="4035425" cy="3119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30724"/>
                                        </p:tgtEl>
                                        <p:attrNameLst>
                                          <p:attrName>style.visibility</p:attrName>
                                        </p:attrNameLst>
                                      </p:cBhvr>
                                      <p:to>
                                        <p:strVal val="visible"/>
                                      </p:to>
                                    </p:set>
                                    <p:anim calcmode="lin" valueType="num">
                                      <p:cBhvr>
                                        <p:cTn id="7" dur="1000" fill="hold"/>
                                        <p:tgtEl>
                                          <p:spTgt spid="30724"/>
                                        </p:tgtEl>
                                        <p:attrNameLst>
                                          <p:attrName>ppt_w</p:attrName>
                                        </p:attrNameLst>
                                      </p:cBhvr>
                                      <p:tavLst>
                                        <p:tav tm="0">
                                          <p:val>
                                            <p:fltVal val="0"/>
                                          </p:val>
                                        </p:tav>
                                        <p:tav tm="100000">
                                          <p:val>
                                            <p:strVal val="#ppt_w"/>
                                          </p:val>
                                        </p:tav>
                                      </p:tavLst>
                                    </p:anim>
                                    <p:anim calcmode="lin" valueType="num">
                                      <p:cBhvr>
                                        <p:cTn id="8" dur="1000" fill="hold"/>
                                        <p:tgtEl>
                                          <p:spTgt spid="30724"/>
                                        </p:tgtEl>
                                        <p:attrNameLst>
                                          <p:attrName>ppt_h</p:attrName>
                                        </p:attrNameLst>
                                      </p:cBhvr>
                                      <p:tavLst>
                                        <p:tav tm="0">
                                          <p:val>
                                            <p:fltVal val="0"/>
                                          </p:val>
                                        </p:tav>
                                        <p:tav tm="100000">
                                          <p:val>
                                            <p:strVal val="#ppt_h"/>
                                          </p:val>
                                        </p:tav>
                                      </p:tavLst>
                                    </p:anim>
                                    <p:anim calcmode="lin" valueType="num">
                                      <p:cBhvr>
                                        <p:cTn id="9" dur="1000" fill="hold"/>
                                        <p:tgtEl>
                                          <p:spTgt spid="30724"/>
                                        </p:tgtEl>
                                        <p:attrNameLst>
                                          <p:attrName>style.rotation</p:attrName>
                                        </p:attrNameLst>
                                      </p:cBhvr>
                                      <p:tavLst>
                                        <p:tav tm="0">
                                          <p:val>
                                            <p:fltVal val="90"/>
                                          </p:val>
                                        </p:tav>
                                        <p:tav tm="100000">
                                          <p:val>
                                            <p:fltVal val="0"/>
                                          </p:val>
                                        </p:tav>
                                      </p:tavLst>
                                    </p:anim>
                                    <p:animEffect transition="in" filter="fade">
                                      <p:cBhvr>
                                        <p:cTn id="10" dur="1000"/>
                                        <p:tgtEl>
                                          <p:spTgt spid="3072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0723">
                                            <p:txEl>
                                              <p:pRg st="0" end="0"/>
                                            </p:txEl>
                                          </p:spTgt>
                                        </p:tgtEl>
                                        <p:attrNameLst>
                                          <p:attrName>style.visibility</p:attrName>
                                        </p:attrNameLst>
                                      </p:cBhvr>
                                      <p:to>
                                        <p:strVal val="visible"/>
                                      </p:to>
                                    </p:set>
                                    <p:animEffect transition="in" filter="blinds(horizontal)">
                                      <p:cBhvr>
                                        <p:cTn id="15" dur="500"/>
                                        <p:tgtEl>
                                          <p:spTgt spid="3072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0723">
                                            <p:txEl>
                                              <p:pRg st="1" end="1"/>
                                            </p:txEl>
                                          </p:spTgt>
                                        </p:tgtEl>
                                        <p:attrNameLst>
                                          <p:attrName>style.visibility</p:attrName>
                                        </p:attrNameLst>
                                      </p:cBhvr>
                                      <p:to>
                                        <p:strVal val="visible"/>
                                      </p:to>
                                    </p:set>
                                    <p:animEffect transition="in" filter="blinds(horizontal)">
                                      <p:cBhvr>
                                        <p:cTn id="20" dur="500"/>
                                        <p:tgtEl>
                                          <p:spTgt spid="3072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nodeType="clickEffect">
                                  <p:stCondLst>
                                    <p:cond delay="0"/>
                                  </p:stCondLst>
                                  <p:childTnLst>
                                    <p:set>
                                      <p:cBhvr>
                                        <p:cTn id="24" dur="1" fill="hold">
                                          <p:stCondLst>
                                            <p:cond delay="0"/>
                                          </p:stCondLst>
                                        </p:cTn>
                                        <p:tgtEl>
                                          <p:spTgt spid="30723">
                                            <p:txEl>
                                              <p:pRg st="2" end="2"/>
                                            </p:txEl>
                                          </p:spTgt>
                                        </p:tgtEl>
                                        <p:attrNameLst>
                                          <p:attrName>style.visibility</p:attrName>
                                        </p:attrNameLst>
                                      </p:cBhvr>
                                      <p:to>
                                        <p:strVal val="visible"/>
                                      </p:to>
                                    </p:set>
                                    <p:animEffect transition="in" filter="fade">
                                      <p:cBhvr>
                                        <p:cTn id="25" dur="800" decel="100000"/>
                                        <p:tgtEl>
                                          <p:spTgt spid="30723">
                                            <p:txEl>
                                              <p:pRg st="2" end="2"/>
                                            </p:txEl>
                                          </p:spTgt>
                                        </p:tgtEl>
                                      </p:cBhvr>
                                    </p:animEffect>
                                    <p:anim calcmode="lin" valueType="num">
                                      <p:cBhvr>
                                        <p:cTn id="26" dur="800" decel="100000" fill="hold"/>
                                        <p:tgtEl>
                                          <p:spTgt spid="30723">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30723">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30723">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30723">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3072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nodeType="clickEffect">
                                  <p:stCondLst>
                                    <p:cond delay="0"/>
                                  </p:stCondLst>
                                  <p:childTnLst>
                                    <p:set>
                                      <p:cBhvr>
                                        <p:cTn id="34" dur="1" fill="hold">
                                          <p:stCondLst>
                                            <p:cond delay="0"/>
                                          </p:stCondLst>
                                        </p:cTn>
                                        <p:tgtEl>
                                          <p:spTgt spid="30723">
                                            <p:txEl>
                                              <p:pRg st="3" end="3"/>
                                            </p:txEl>
                                          </p:spTgt>
                                        </p:tgtEl>
                                        <p:attrNameLst>
                                          <p:attrName>style.visibility</p:attrName>
                                        </p:attrNameLst>
                                      </p:cBhvr>
                                      <p:to>
                                        <p:strVal val="visible"/>
                                      </p:to>
                                    </p:set>
                                    <p:animEffect transition="in" filter="fade">
                                      <p:cBhvr>
                                        <p:cTn id="35" dur="800" decel="100000"/>
                                        <p:tgtEl>
                                          <p:spTgt spid="30723">
                                            <p:txEl>
                                              <p:pRg st="3" end="3"/>
                                            </p:txEl>
                                          </p:spTgt>
                                        </p:tgtEl>
                                      </p:cBhvr>
                                    </p:animEffect>
                                    <p:anim calcmode="lin" valueType="num">
                                      <p:cBhvr>
                                        <p:cTn id="36" dur="800" decel="100000" fill="hold"/>
                                        <p:tgtEl>
                                          <p:spTgt spid="30723">
                                            <p:txEl>
                                              <p:pRg st="3" end="3"/>
                                            </p:txEl>
                                          </p:spTgt>
                                        </p:tgtEl>
                                        <p:attrNameLst>
                                          <p:attrName>style.rotation</p:attrName>
                                        </p:attrNameLst>
                                      </p:cBhvr>
                                      <p:tavLst>
                                        <p:tav tm="0">
                                          <p:val>
                                            <p:fltVal val="-90"/>
                                          </p:val>
                                        </p:tav>
                                        <p:tav tm="100000">
                                          <p:val>
                                            <p:fltVal val="0"/>
                                          </p:val>
                                        </p:tav>
                                      </p:tavLst>
                                    </p:anim>
                                    <p:anim calcmode="lin" valueType="num">
                                      <p:cBhvr>
                                        <p:cTn id="37" dur="800" decel="100000" fill="hold"/>
                                        <p:tgtEl>
                                          <p:spTgt spid="30723">
                                            <p:txEl>
                                              <p:pRg st="3" end="3"/>
                                            </p:tx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30723">
                                            <p:txEl>
                                              <p:pRg st="3" end="3"/>
                                            </p:tx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30723">
                                            <p:txEl>
                                              <p:pRg st="3" end="3"/>
                                            </p:tx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30723">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Squire</a:t>
            </a:r>
          </a:p>
        </p:txBody>
      </p:sp>
      <p:sp>
        <p:nvSpPr>
          <p:cNvPr id="6147" name="Rectangle 3"/>
          <p:cNvSpPr>
            <a:spLocks noGrp="1" noChangeArrowheads="1"/>
          </p:cNvSpPr>
          <p:nvPr>
            <p:ph type="body" sz="half" idx="1"/>
          </p:nvPr>
        </p:nvSpPr>
        <p:spPr>
          <a:xfrm>
            <a:off x="457200" y="1719263"/>
            <a:ext cx="4035425" cy="4411662"/>
          </a:xfrm>
        </p:spPr>
        <p:txBody>
          <a:bodyPr/>
          <a:lstStyle/>
          <a:p>
            <a:r>
              <a:rPr lang="en-US" sz="2600"/>
              <a:t>lover</a:t>
            </a:r>
          </a:p>
          <a:p>
            <a:r>
              <a:rPr lang="en-US" sz="2600"/>
              <a:t>curly locks</a:t>
            </a:r>
          </a:p>
          <a:p>
            <a:pPr>
              <a:buClr>
                <a:schemeClr val="tx1"/>
              </a:buClr>
              <a:buFont typeface="Wingdings 3" pitchFamily="18" charset="2"/>
              <a:buChar char=""/>
            </a:pPr>
            <a:r>
              <a:rPr lang="en-US" sz="2600"/>
              <a:t>fought in nearby battles so he could get home to see the ladies</a:t>
            </a:r>
          </a:p>
          <a:p>
            <a:r>
              <a:rPr lang="en-US" sz="2600"/>
              <a:t>sang, danced, wrote poetry</a:t>
            </a:r>
          </a:p>
          <a:p>
            <a:pPr>
              <a:buClr>
                <a:schemeClr val="tx1"/>
              </a:buClr>
              <a:buFont typeface="Wingdings 3" pitchFamily="18" charset="2"/>
              <a:buChar char=""/>
            </a:pPr>
            <a:r>
              <a:rPr lang="en-US" sz="2600"/>
              <a:t>could </a:t>
            </a:r>
            <a:r>
              <a:rPr lang="en-US" sz="2200" b="1"/>
              <a:t>“joust and dance”</a:t>
            </a:r>
            <a:endParaRPr lang="en-US" sz="2600"/>
          </a:p>
        </p:txBody>
      </p:sp>
      <p:sp>
        <p:nvSpPr>
          <p:cNvPr id="6148" name="Rectangle 4"/>
          <p:cNvSpPr>
            <a:spLocks noGrp="1" noChangeArrowheads="1"/>
          </p:cNvSpPr>
          <p:nvPr>
            <p:ph type="body" sz="half" idx="2"/>
          </p:nvPr>
        </p:nvSpPr>
        <p:spPr>
          <a:xfrm>
            <a:off x="4651375" y="1719263"/>
            <a:ext cx="4035425" cy="4411662"/>
          </a:xfrm>
        </p:spPr>
        <p:txBody>
          <a:bodyPr/>
          <a:lstStyle/>
          <a:p>
            <a:pPr>
              <a:buClr>
                <a:schemeClr val="tx1"/>
              </a:buClr>
              <a:buFont typeface="Wingdings 3" pitchFamily="18" charset="2"/>
              <a:buChar char=""/>
            </a:pPr>
            <a:r>
              <a:rPr lang="en-US" sz="2600"/>
              <a:t>“loved so hotly that till dawn grew pale/He slept as little as a nightingale”</a:t>
            </a:r>
          </a:p>
          <a:p>
            <a:pPr>
              <a:buClr>
                <a:schemeClr val="tx1"/>
              </a:buClr>
              <a:buFont typeface="Wingdings 3" pitchFamily="18" charset="2"/>
              <a:buChar char=""/>
            </a:pPr>
            <a:r>
              <a:rPr lang="en-US" sz="2600"/>
              <a:t>was courteous and serviceable when father was around</a:t>
            </a:r>
          </a:p>
          <a:p>
            <a:pPr>
              <a:buClr>
                <a:schemeClr val="tx1"/>
              </a:buClr>
              <a:buFontTx/>
              <a:buChar char="•"/>
            </a:pPr>
            <a:r>
              <a:rPr lang="en-US" sz="2600"/>
              <a:t>IS satirized for his insincerity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linds(horizontal)">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blinds(horizontal)">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blinds(horizontal)">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blinds(horizontal)">
                                      <p:cBhvr>
                                        <p:cTn id="22" dur="500"/>
                                        <p:tgtEl>
                                          <p:spTgt spid="6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blinds(horizontal)">
                                      <p:cBhvr>
                                        <p:cTn id="27" dur="500"/>
                                        <p:tgtEl>
                                          <p:spTgt spid="61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148">
                                            <p:txEl>
                                              <p:pRg st="0" end="0"/>
                                            </p:txEl>
                                          </p:spTgt>
                                        </p:tgtEl>
                                        <p:attrNameLst>
                                          <p:attrName>style.visibility</p:attrName>
                                        </p:attrNameLst>
                                      </p:cBhvr>
                                      <p:to>
                                        <p:strVal val="visible"/>
                                      </p:to>
                                    </p:set>
                                    <p:animEffect transition="in" filter="blinds(horizontal)">
                                      <p:cBhvr>
                                        <p:cTn id="32" dur="500"/>
                                        <p:tgtEl>
                                          <p:spTgt spid="614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148">
                                            <p:txEl>
                                              <p:pRg st="1" end="1"/>
                                            </p:txEl>
                                          </p:spTgt>
                                        </p:tgtEl>
                                        <p:attrNameLst>
                                          <p:attrName>style.visibility</p:attrName>
                                        </p:attrNameLst>
                                      </p:cBhvr>
                                      <p:to>
                                        <p:strVal val="visible"/>
                                      </p:to>
                                    </p:set>
                                    <p:animEffect transition="in" filter="blinds(horizontal)">
                                      <p:cBhvr>
                                        <p:cTn id="37" dur="500"/>
                                        <p:tgtEl>
                                          <p:spTgt spid="6148">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0" presetClass="entr" presetSubtype="0" fill="hold" nodeType="clickEffect">
                                  <p:stCondLst>
                                    <p:cond delay="0"/>
                                  </p:stCondLst>
                                  <p:childTnLst>
                                    <p:set>
                                      <p:cBhvr>
                                        <p:cTn id="41" dur="1" fill="hold">
                                          <p:stCondLst>
                                            <p:cond delay="0"/>
                                          </p:stCondLst>
                                        </p:cTn>
                                        <p:tgtEl>
                                          <p:spTgt spid="6148">
                                            <p:txEl>
                                              <p:pRg st="2" end="2"/>
                                            </p:txEl>
                                          </p:spTgt>
                                        </p:tgtEl>
                                        <p:attrNameLst>
                                          <p:attrName>style.visibility</p:attrName>
                                        </p:attrNameLst>
                                      </p:cBhvr>
                                      <p:to>
                                        <p:strVal val="visible"/>
                                      </p:to>
                                    </p:set>
                                    <p:animEffect transition="in" filter="fade">
                                      <p:cBhvr>
                                        <p:cTn id="42" dur="800" decel="100000"/>
                                        <p:tgtEl>
                                          <p:spTgt spid="6148">
                                            <p:txEl>
                                              <p:pRg st="2" end="2"/>
                                            </p:txEl>
                                          </p:spTgt>
                                        </p:tgtEl>
                                      </p:cBhvr>
                                    </p:animEffect>
                                    <p:anim calcmode="lin" valueType="num">
                                      <p:cBhvr>
                                        <p:cTn id="43" dur="800" decel="100000" fill="hold"/>
                                        <p:tgtEl>
                                          <p:spTgt spid="6148">
                                            <p:txEl>
                                              <p:pRg st="2" end="2"/>
                                            </p:txEl>
                                          </p:spTgt>
                                        </p:tgtEl>
                                        <p:attrNameLst>
                                          <p:attrName>style.rotation</p:attrName>
                                        </p:attrNameLst>
                                      </p:cBhvr>
                                      <p:tavLst>
                                        <p:tav tm="0">
                                          <p:val>
                                            <p:fltVal val="-90"/>
                                          </p:val>
                                        </p:tav>
                                        <p:tav tm="100000">
                                          <p:val>
                                            <p:fltVal val="0"/>
                                          </p:val>
                                        </p:tav>
                                      </p:tavLst>
                                    </p:anim>
                                    <p:anim calcmode="lin" valueType="num">
                                      <p:cBhvr>
                                        <p:cTn id="44" dur="800" decel="100000" fill="hold"/>
                                        <p:tgtEl>
                                          <p:spTgt spid="6148">
                                            <p:txEl>
                                              <p:pRg st="2" end="2"/>
                                            </p:txEl>
                                          </p:spTgt>
                                        </p:tgtEl>
                                        <p:attrNameLst>
                                          <p:attrName>ppt_x</p:attrName>
                                        </p:attrNameLst>
                                      </p:cBhvr>
                                      <p:tavLst>
                                        <p:tav tm="0">
                                          <p:val>
                                            <p:strVal val="#ppt_x+0.4"/>
                                          </p:val>
                                        </p:tav>
                                        <p:tav tm="100000">
                                          <p:val>
                                            <p:strVal val="#ppt_x-0.05"/>
                                          </p:val>
                                        </p:tav>
                                      </p:tavLst>
                                    </p:anim>
                                    <p:anim calcmode="lin" valueType="num">
                                      <p:cBhvr>
                                        <p:cTn id="45" dur="800" decel="100000" fill="hold"/>
                                        <p:tgtEl>
                                          <p:spTgt spid="6148">
                                            <p:txEl>
                                              <p:pRg st="2" end="2"/>
                                            </p:txEl>
                                          </p:spTgt>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6148">
                                            <p:txEl>
                                              <p:pRg st="2" end="2"/>
                                            </p:txEl>
                                          </p:spTgt>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6148">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amma/>
                <a:shade val="26275"/>
                <a:invGamma/>
              </a:schemeClr>
            </a:gs>
            <a:gs pos="50000">
              <a:schemeClr val="bg1"/>
            </a:gs>
            <a:gs pos="100000">
              <a:schemeClr val="bg1">
                <a:gamma/>
                <a:shade val="26275"/>
                <a:invGamma/>
              </a:schemeClr>
            </a:gs>
          </a:gsLst>
          <a:lin ang="18900000" scaled="1"/>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Yeoman</a:t>
            </a:r>
          </a:p>
        </p:txBody>
      </p:sp>
      <p:sp>
        <p:nvSpPr>
          <p:cNvPr id="7171" name="Rectangle 3"/>
          <p:cNvSpPr>
            <a:spLocks noGrp="1" noChangeArrowheads="1"/>
          </p:cNvSpPr>
          <p:nvPr>
            <p:ph type="body" sz="half" idx="1"/>
          </p:nvPr>
        </p:nvSpPr>
        <p:spPr>
          <a:xfrm>
            <a:off x="457200" y="1719263"/>
            <a:ext cx="4035425" cy="4411662"/>
          </a:xfrm>
        </p:spPr>
        <p:txBody>
          <a:bodyPr/>
          <a:lstStyle/>
          <a:p>
            <a:r>
              <a:rPr lang="en-US" sz="2600"/>
              <a:t>wore coat &amp; hood of green</a:t>
            </a:r>
          </a:p>
          <a:p>
            <a:r>
              <a:rPr lang="en-US" sz="2600"/>
              <a:t>was servant to knight, yet a freeman</a:t>
            </a:r>
          </a:p>
          <a:p>
            <a:r>
              <a:rPr lang="en-US" sz="2600"/>
              <a:t>feathers were perfectly made in arrows</a:t>
            </a:r>
          </a:p>
          <a:p>
            <a:r>
              <a:rPr lang="en-US" sz="2600"/>
              <a:t>knew his business as an archer and did it well</a:t>
            </a:r>
          </a:p>
        </p:txBody>
      </p:sp>
      <p:sp>
        <p:nvSpPr>
          <p:cNvPr id="7172" name="Rectangle 4"/>
          <p:cNvSpPr>
            <a:spLocks noGrp="1" noChangeArrowheads="1"/>
          </p:cNvSpPr>
          <p:nvPr>
            <p:ph type="body" sz="half" idx="2"/>
          </p:nvPr>
        </p:nvSpPr>
        <p:spPr>
          <a:xfrm>
            <a:off x="4651375" y="1719263"/>
            <a:ext cx="4035425" cy="4411662"/>
          </a:xfrm>
        </p:spPr>
        <p:txBody>
          <a:bodyPr/>
          <a:lstStyle/>
          <a:p>
            <a:r>
              <a:rPr lang="en-US" sz="2600"/>
              <a:t>showed proper religious respect by wearing St. Christopher medal</a:t>
            </a:r>
          </a:p>
          <a:p>
            <a:r>
              <a:rPr lang="en-US" sz="2600"/>
              <a:t>was a “proper forester”</a:t>
            </a:r>
          </a:p>
          <a:p>
            <a:r>
              <a:rPr lang="en-US" sz="2600"/>
              <a:t>NOT satirized.</a:t>
            </a:r>
          </a:p>
          <a:p>
            <a:r>
              <a:rPr lang="en-US" sz="2600"/>
              <a:t>Good example from the middle class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linds(horizontal)">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linds(horizontal)">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blinds(horizontal)">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blinds(horizontal)">
                                      <p:cBhvr>
                                        <p:cTn id="22" dur="500"/>
                                        <p:tgtEl>
                                          <p:spTgt spid="7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172">
                                            <p:txEl>
                                              <p:pRg st="0" end="0"/>
                                            </p:txEl>
                                          </p:spTgt>
                                        </p:tgtEl>
                                        <p:attrNameLst>
                                          <p:attrName>style.visibility</p:attrName>
                                        </p:attrNameLst>
                                      </p:cBhvr>
                                      <p:to>
                                        <p:strVal val="visible"/>
                                      </p:to>
                                    </p:set>
                                    <p:animEffect transition="in" filter="blinds(horizontal)">
                                      <p:cBhvr>
                                        <p:cTn id="27" dur="500"/>
                                        <p:tgtEl>
                                          <p:spTgt spid="717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172">
                                            <p:txEl>
                                              <p:pRg st="1" end="1"/>
                                            </p:txEl>
                                          </p:spTgt>
                                        </p:tgtEl>
                                        <p:attrNameLst>
                                          <p:attrName>style.visibility</p:attrName>
                                        </p:attrNameLst>
                                      </p:cBhvr>
                                      <p:to>
                                        <p:strVal val="visible"/>
                                      </p:to>
                                    </p:set>
                                    <p:animEffect transition="in" filter="blinds(horizontal)">
                                      <p:cBhvr>
                                        <p:cTn id="32" dur="500"/>
                                        <p:tgtEl>
                                          <p:spTgt spid="7172">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172">
                                            <p:txEl>
                                              <p:pRg st="2" end="2"/>
                                            </p:txEl>
                                          </p:spTgt>
                                        </p:tgtEl>
                                        <p:attrNameLst>
                                          <p:attrName>style.visibility</p:attrName>
                                        </p:attrNameLst>
                                      </p:cBhvr>
                                      <p:to>
                                        <p:strVal val="visible"/>
                                      </p:to>
                                    </p:set>
                                    <p:animEffect transition="in" filter="blinds(horizontal)">
                                      <p:cBhvr>
                                        <p:cTn id="37" dur="500"/>
                                        <p:tgtEl>
                                          <p:spTgt spid="7172">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7172">
                                            <p:txEl>
                                              <p:pRg st="3" end="3"/>
                                            </p:txEl>
                                          </p:spTgt>
                                        </p:tgtEl>
                                        <p:attrNameLst>
                                          <p:attrName>style.visibility</p:attrName>
                                        </p:attrNameLst>
                                      </p:cBhvr>
                                      <p:to>
                                        <p:strVal val="visible"/>
                                      </p:to>
                                    </p:set>
                                    <p:animEffect transition="in" filter="blinds(horizontal)">
                                      <p:cBhvr>
                                        <p:cTn id="42" dur="500"/>
                                        <p:tgtEl>
                                          <p:spTgt spid="717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chemeClr val="bg1"/>
            </a:gs>
          </a:gsLst>
          <a:lin ang="189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63563" y="203200"/>
            <a:ext cx="7326312" cy="1219200"/>
          </a:xfrm>
        </p:spPr>
        <p:txBody>
          <a:bodyPr/>
          <a:lstStyle/>
          <a:p>
            <a:r>
              <a:rPr lang="en-US"/>
              <a:t>Prioress (Nun)</a:t>
            </a:r>
          </a:p>
        </p:txBody>
      </p:sp>
      <p:sp>
        <p:nvSpPr>
          <p:cNvPr id="9219" name="Rectangle 3"/>
          <p:cNvSpPr>
            <a:spLocks noGrp="1" noChangeArrowheads="1"/>
          </p:cNvSpPr>
          <p:nvPr>
            <p:ph type="body" sz="half" idx="1"/>
          </p:nvPr>
        </p:nvSpPr>
        <p:spPr>
          <a:xfrm>
            <a:off x="4191000" y="1600200"/>
            <a:ext cx="4648200" cy="4876800"/>
          </a:xfrm>
        </p:spPr>
        <p:txBody>
          <a:bodyPr/>
          <a:lstStyle/>
          <a:p>
            <a:r>
              <a:rPr lang="en-US" sz="2200"/>
              <a:t>coy (falsely modest, flirtatious)</a:t>
            </a:r>
          </a:p>
          <a:p>
            <a:r>
              <a:rPr lang="en-US" sz="2200"/>
              <a:t>known as Madam Eglantyne (common heroine for romance novels of the Middle Ages)</a:t>
            </a:r>
          </a:p>
          <a:p>
            <a:r>
              <a:rPr lang="en-US" sz="2200"/>
              <a:t>tried to exude grace, manners, and sophistication, but spoke a very poor quality of French</a:t>
            </a:r>
          </a:p>
          <a:p>
            <a:r>
              <a:rPr lang="en-US" sz="2200"/>
              <a:t>owned hunting dogs (not proper for her) yet was overly upset when a mouse died</a:t>
            </a:r>
          </a:p>
          <a:p>
            <a:r>
              <a:rPr lang="en-US" sz="2200"/>
              <a:t>fed dogs roasted flesh and fine food while people were starving</a:t>
            </a:r>
          </a:p>
        </p:txBody>
      </p:sp>
      <p:pic>
        <p:nvPicPr>
          <p:cNvPr id="9221" name="Picture 5"/>
          <p:cNvPicPr>
            <a:picLocks noChangeAspect="1" noChangeArrowheads="1"/>
          </p:cNvPicPr>
          <p:nvPr/>
        </p:nvPicPr>
        <p:blipFill>
          <a:blip r:embed="rId2"/>
          <a:srcRect/>
          <a:stretch>
            <a:fillRect/>
          </a:stretch>
        </p:blipFill>
        <p:spPr bwMode="auto">
          <a:xfrm>
            <a:off x="457200" y="1828800"/>
            <a:ext cx="3516313" cy="3581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wipe(down)">
                                      <p:cBhvr>
                                        <p:cTn id="7" dur="580">
                                          <p:stCondLst>
                                            <p:cond delay="0"/>
                                          </p:stCondLst>
                                        </p:cTn>
                                        <p:tgtEl>
                                          <p:spTgt spid="9221"/>
                                        </p:tgtEl>
                                      </p:cBhvr>
                                    </p:animEffect>
                                    <p:anim calcmode="lin" valueType="num">
                                      <p:cBhvr>
                                        <p:cTn id="8" dur="1822" tmFilter="0,0; 0.14,0.36; 0.43,0.73; 0.71,0.91; 1.0,1.0">
                                          <p:stCondLst>
                                            <p:cond delay="0"/>
                                          </p:stCondLst>
                                        </p:cTn>
                                        <p:tgtEl>
                                          <p:spTgt spid="922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22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22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22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221"/>
                                        </p:tgtEl>
                                        <p:attrNameLst>
                                          <p:attrName>ppt_y</p:attrName>
                                        </p:attrNameLst>
                                      </p:cBhvr>
                                      <p:tavLst>
                                        <p:tav tm="0" fmla="#ppt_y-sin(pi*$)/81">
                                          <p:val>
                                            <p:fltVal val="0"/>
                                          </p:val>
                                        </p:tav>
                                        <p:tav tm="100000">
                                          <p:val>
                                            <p:fltVal val="1"/>
                                          </p:val>
                                        </p:tav>
                                      </p:tavLst>
                                    </p:anim>
                                    <p:animScale>
                                      <p:cBhvr>
                                        <p:cTn id="13" dur="26">
                                          <p:stCondLst>
                                            <p:cond delay="650"/>
                                          </p:stCondLst>
                                        </p:cTn>
                                        <p:tgtEl>
                                          <p:spTgt spid="9221"/>
                                        </p:tgtEl>
                                      </p:cBhvr>
                                      <p:to x="100000" y="60000"/>
                                    </p:animScale>
                                    <p:animScale>
                                      <p:cBhvr>
                                        <p:cTn id="14" dur="166" decel="50000">
                                          <p:stCondLst>
                                            <p:cond delay="676"/>
                                          </p:stCondLst>
                                        </p:cTn>
                                        <p:tgtEl>
                                          <p:spTgt spid="9221"/>
                                        </p:tgtEl>
                                      </p:cBhvr>
                                      <p:to x="100000" y="100000"/>
                                    </p:animScale>
                                    <p:animScale>
                                      <p:cBhvr>
                                        <p:cTn id="15" dur="26">
                                          <p:stCondLst>
                                            <p:cond delay="1312"/>
                                          </p:stCondLst>
                                        </p:cTn>
                                        <p:tgtEl>
                                          <p:spTgt spid="9221"/>
                                        </p:tgtEl>
                                      </p:cBhvr>
                                      <p:to x="100000" y="80000"/>
                                    </p:animScale>
                                    <p:animScale>
                                      <p:cBhvr>
                                        <p:cTn id="16" dur="166" decel="50000">
                                          <p:stCondLst>
                                            <p:cond delay="1338"/>
                                          </p:stCondLst>
                                        </p:cTn>
                                        <p:tgtEl>
                                          <p:spTgt spid="9221"/>
                                        </p:tgtEl>
                                      </p:cBhvr>
                                      <p:to x="100000" y="100000"/>
                                    </p:animScale>
                                    <p:animScale>
                                      <p:cBhvr>
                                        <p:cTn id="17" dur="26">
                                          <p:stCondLst>
                                            <p:cond delay="1642"/>
                                          </p:stCondLst>
                                        </p:cTn>
                                        <p:tgtEl>
                                          <p:spTgt spid="9221"/>
                                        </p:tgtEl>
                                      </p:cBhvr>
                                      <p:to x="100000" y="90000"/>
                                    </p:animScale>
                                    <p:animScale>
                                      <p:cBhvr>
                                        <p:cTn id="18" dur="166" decel="50000">
                                          <p:stCondLst>
                                            <p:cond delay="1668"/>
                                          </p:stCondLst>
                                        </p:cTn>
                                        <p:tgtEl>
                                          <p:spTgt spid="9221"/>
                                        </p:tgtEl>
                                      </p:cBhvr>
                                      <p:to x="100000" y="100000"/>
                                    </p:animScale>
                                    <p:animScale>
                                      <p:cBhvr>
                                        <p:cTn id="19" dur="26">
                                          <p:stCondLst>
                                            <p:cond delay="1808"/>
                                          </p:stCondLst>
                                        </p:cTn>
                                        <p:tgtEl>
                                          <p:spTgt spid="9221"/>
                                        </p:tgtEl>
                                      </p:cBhvr>
                                      <p:to x="100000" y="95000"/>
                                    </p:animScale>
                                    <p:animScale>
                                      <p:cBhvr>
                                        <p:cTn id="20" dur="166" decel="50000">
                                          <p:stCondLst>
                                            <p:cond delay="1834"/>
                                          </p:stCondLst>
                                        </p:cTn>
                                        <p:tgtEl>
                                          <p:spTgt spid="922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9219">
                                            <p:txEl>
                                              <p:pRg st="0" end="0"/>
                                            </p:txEl>
                                          </p:spTgt>
                                        </p:tgtEl>
                                        <p:attrNameLst>
                                          <p:attrName>style.visibility</p:attrName>
                                        </p:attrNameLst>
                                      </p:cBhvr>
                                      <p:to>
                                        <p:strVal val="visible"/>
                                      </p:to>
                                    </p:set>
                                    <p:animEffect transition="in" filter="blinds(horizontal)">
                                      <p:cBhvr>
                                        <p:cTn id="25" dur="500"/>
                                        <p:tgtEl>
                                          <p:spTgt spid="9219">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9219">
                                            <p:txEl>
                                              <p:pRg st="1" end="1"/>
                                            </p:txEl>
                                          </p:spTgt>
                                        </p:tgtEl>
                                        <p:attrNameLst>
                                          <p:attrName>style.visibility</p:attrName>
                                        </p:attrNameLst>
                                      </p:cBhvr>
                                      <p:to>
                                        <p:strVal val="visible"/>
                                      </p:to>
                                    </p:set>
                                    <p:animEffect transition="in" filter="blinds(horizontal)">
                                      <p:cBhvr>
                                        <p:cTn id="30" dur="500"/>
                                        <p:tgtEl>
                                          <p:spTgt spid="9219">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9219">
                                            <p:txEl>
                                              <p:pRg st="2" end="2"/>
                                            </p:txEl>
                                          </p:spTgt>
                                        </p:tgtEl>
                                        <p:attrNameLst>
                                          <p:attrName>style.visibility</p:attrName>
                                        </p:attrNameLst>
                                      </p:cBhvr>
                                      <p:to>
                                        <p:strVal val="visible"/>
                                      </p:to>
                                    </p:set>
                                    <p:animEffect transition="in" filter="blinds(horizontal)">
                                      <p:cBhvr>
                                        <p:cTn id="35" dur="500"/>
                                        <p:tgtEl>
                                          <p:spTgt spid="9219">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9219">
                                            <p:txEl>
                                              <p:pRg st="3" end="3"/>
                                            </p:txEl>
                                          </p:spTgt>
                                        </p:tgtEl>
                                        <p:attrNameLst>
                                          <p:attrName>style.visibility</p:attrName>
                                        </p:attrNameLst>
                                      </p:cBhvr>
                                      <p:to>
                                        <p:strVal val="visible"/>
                                      </p:to>
                                    </p:set>
                                    <p:animEffect transition="in" filter="blinds(horizontal)">
                                      <p:cBhvr>
                                        <p:cTn id="40" dur="500"/>
                                        <p:tgtEl>
                                          <p:spTgt spid="9219">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9219">
                                            <p:txEl>
                                              <p:pRg st="4" end="4"/>
                                            </p:txEl>
                                          </p:spTgt>
                                        </p:tgtEl>
                                        <p:attrNameLst>
                                          <p:attrName>style.visibility</p:attrName>
                                        </p:attrNameLst>
                                      </p:cBhvr>
                                      <p:to>
                                        <p:strVal val="visible"/>
                                      </p:to>
                                    </p:set>
                                    <p:animEffect transition="in" filter="blinds(horizontal)">
                                      <p:cBhvr>
                                        <p:cTn id="45"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chemeClr val="bg1"/>
            </a:gs>
          </a:gsLst>
          <a:lin ang="18900000" scaled="1"/>
        </a:gra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228600"/>
            <a:ext cx="7772400" cy="1143000"/>
          </a:xfrm>
        </p:spPr>
        <p:txBody>
          <a:bodyPr/>
          <a:lstStyle/>
          <a:p>
            <a:r>
              <a:rPr lang="en-US"/>
              <a:t>Prioress (Nun)</a:t>
            </a:r>
          </a:p>
        </p:txBody>
      </p:sp>
      <p:sp>
        <p:nvSpPr>
          <p:cNvPr id="33796" name="Rectangle 4"/>
          <p:cNvSpPr>
            <a:spLocks noGrp="1" noChangeArrowheads="1"/>
          </p:cNvSpPr>
          <p:nvPr>
            <p:ph type="body" sz="half" idx="2"/>
          </p:nvPr>
        </p:nvSpPr>
        <p:spPr>
          <a:xfrm>
            <a:off x="4191000" y="1295400"/>
            <a:ext cx="4343400" cy="5181600"/>
          </a:xfrm>
        </p:spPr>
        <p:txBody>
          <a:bodyPr/>
          <a:lstStyle/>
          <a:p>
            <a:pPr>
              <a:lnSpc>
                <a:spcPct val="90000"/>
              </a:lnSpc>
            </a:pPr>
            <a:r>
              <a:rPr lang="en-US" sz="2300"/>
              <a:t>glass-gray eyes (deceptive)</a:t>
            </a:r>
          </a:p>
          <a:p>
            <a:pPr>
              <a:lnSpc>
                <a:spcPct val="90000"/>
              </a:lnSpc>
            </a:pPr>
            <a:r>
              <a:rPr lang="en-US" sz="2300"/>
              <a:t>forehead was “fair of spread” (but a span from brow to brow--very large woman)</a:t>
            </a:r>
          </a:p>
          <a:p>
            <a:pPr>
              <a:lnSpc>
                <a:spcPct val="90000"/>
              </a:lnSpc>
            </a:pPr>
            <a:r>
              <a:rPr lang="en-US" sz="2300"/>
              <a:t>cloak had a graceful charm (another reference to large features)</a:t>
            </a:r>
          </a:p>
          <a:p>
            <a:pPr>
              <a:lnSpc>
                <a:spcPct val="90000"/>
              </a:lnSpc>
            </a:pPr>
            <a:r>
              <a:rPr lang="en-US" sz="2300"/>
              <a:t>jewelry with “Amor vincit omnia” (Love conquers all) which may have meant romantic love, not God’s</a:t>
            </a:r>
          </a:p>
          <a:p>
            <a:pPr>
              <a:lnSpc>
                <a:spcPct val="90000"/>
              </a:lnSpc>
            </a:pPr>
            <a:r>
              <a:rPr lang="en-US" sz="2300"/>
              <a:t>IS satirized</a:t>
            </a:r>
          </a:p>
        </p:txBody>
      </p:sp>
      <p:pic>
        <p:nvPicPr>
          <p:cNvPr id="33797" name="Picture 5"/>
          <p:cNvPicPr>
            <a:picLocks noChangeAspect="1" noChangeArrowheads="1"/>
          </p:cNvPicPr>
          <p:nvPr/>
        </p:nvPicPr>
        <p:blipFill>
          <a:blip r:embed="rId2"/>
          <a:srcRect/>
          <a:stretch>
            <a:fillRect/>
          </a:stretch>
        </p:blipFill>
        <p:spPr bwMode="auto">
          <a:xfrm>
            <a:off x="381000" y="1676400"/>
            <a:ext cx="3665538" cy="3733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3796">
                                            <p:txEl>
                                              <p:pRg st="0" end="0"/>
                                            </p:txEl>
                                          </p:spTgt>
                                        </p:tgtEl>
                                        <p:attrNameLst>
                                          <p:attrName>style.visibility</p:attrName>
                                        </p:attrNameLst>
                                      </p:cBhvr>
                                      <p:to>
                                        <p:strVal val="visible"/>
                                      </p:to>
                                    </p:set>
                                    <p:animEffect transition="in" filter="blinds(horizontal)">
                                      <p:cBhvr>
                                        <p:cTn id="7" dur="500"/>
                                        <p:tgtEl>
                                          <p:spTgt spid="337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3796">
                                            <p:txEl>
                                              <p:pRg st="1" end="1"/>
                                            </p:txEl>
                                          </p:spTgt>
                                        </p:tgtEl>
                                        <p:attrNameLst>
                                          <p:attrName>style.visibility</p:attrName>
                                        </p:attrNameLst>
                                      </p:cBhvr>
                                      <p:to>
                                        <p:strVal val="visible"/>
                                      </p:to>
                                    </p:set>
                                    <p:animEffect transition="in" filter="blinds(horizontal)">
                                      <p:cBhvr>
                                        <p:cTn id="12" dur="500"/>
                                        <p:tgtEl>
                                          <p:spTgt spid="3379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3796">
                                            <p:txEl>
                                              <p:pRg st="2" end="2"/>
                                            </p:txEl>
                                          </p:spTgt>
                                        </p:tgtEl>
                                        <p:attrNameLst>
                                          <p:attrName>style.visibility</p:attrName>
                                        </p:attrNameLst>
                                      </p:cBhvr>
                                      <p:to>
                                        <p:strVal val="visible"/>
                                      </p:to>
                                    </p:set>
                                    <p:animEffect transition="in" filter="blinds(horizontal)">
                                      <p:cBhvr>
                                        <p:cTn id="17" dur="500"/>
                                        <p:tgtEl>
                                          <p:spTgt spid="3379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3796">
                                            <p:txEl>
                                              <p:pRg st="3" end="3"/>
                                            </p:txEl>
                                          </p:spTgt>
                                        </p:tgtEl>
                                        <p:attrNameLst>
                                          <p:attrName>style.visibility</p:attrName>
                                        </p:attrNameLst>
                                      </p:cBhvr>
                                      <p:to>
                                        <p:strVal val="visible"/>
                                      </p:to>
                                    </p:set>
                                    <p:animEffect transition="in" filter="blinds(horizontal)">
                                      <p:cBhvr>
                                        <p:cTn id="22" dur="500"/>
                                        <p:tgtEl>
                                          <p:spTgt spid="3379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33796">
                                            <p:txEl>
                                              <p:pRg st="4" end="4"/>
                                            </p:txEl>
                                          </p:spTgt>
                                        </p:tgtEl>
                                        <p:attrNameLst>
                                          <p:attrName>style.visibility</p:attrName>
                                        </p:attrNameLst>
                                      </p:cBhvr>
                                      <p:to>
                                        <p:strVal val="visible"/>
                                      </p:to>
                                    </p:set>
                                    <p:animEffect transition="in" filter="fade">
                                      <p:cBhvr>
                                        <p:cTn id="27" dur="800" decel="100000"/>
                                        <p:tgtEl>
                                          <p:spTgt spid="33796">
                                            <p:txEl>
                                              <p:pRg st="4" end="4"/>
                                            </p:txEl>
                                          </p:spTgt>
                                        </p:tgtEl>
                                      </p:cBhvr>
                                    </p:animEffect>
                                    <p:anim calcmode="lin" valueType="num">
                                      <p:cBhvr>
                                        <p:cTn id="28" dur="800" decel="100000" fill="hold"/>
                                        <p:tgtEl>
                                          <p:spTgt spid="33796">
                                            <p:txEl>
                                              <p:pRg st="4" end="4"/>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3796">
                                            <p:txEl>
                                              <p:pRg st="4" end="4"/>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3796">
                                            <p:txEl>
                                              <p:pRg st="4" end="4"/>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3796">
                                            <p:txEl>
                                              <p:pRg st="4" end="4"/>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3796">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Monk</a:t>
            </a:r>
          </a:p>
        </p:txBody>
      </p:sp>
      <p:sp>
        <p:nvSpPr>
          <p:cNvPr id="10243" name="Rectangle 3"/>
          <p:cNvSpPr>
            <a:spLocks noGrp="1" noChangeArrowheads="1"/>
          </p:cNvSpPr>
          <p:nvPr>
            <p:ph type="body" sz="half" idx="1"/>
          </p:nvPr>
        </p:nvSpPr>
        <p:spPr>
          <a:xfrm>
            <a:off x="685800" y="1793875"/>
            <a:ext cx="3810000" cy="4232275"/>
          </a:xfrm>
        </p:spPr>
        <p:txBody>
          <a:bodyPr/>
          <a:lstStyle/>
          <a:p>
            <a:r>
              <a:rPr lang="en-US" sz="2600"/>
              <a:t>riding a horse, which he was not to do</a:t>
            </a:r>
          </a:p>
          <a:p>
            <a:r>
              <a:rPr lang="en-US" sz="2600"/>
              <a:t>ignored rules of his order</a:t>
            </a:r>
          </a:p>
          <a:p>
            <a:r>
              <a:rPr lang="en-US" sz="2600"/>
              <a:t>was “progressive” but supposed to be poor</a:t>
            </a:r>
          </a:p>
          <a:p>
            <a:r>
              <a:rPr lang="en-US" sz="2600"/>
              <a:t>lazy</a:t>
            </a:r>
          </a:p>
          <a:p>
            <a:r>
              <a:rPr lang="en-US" sz="2600"/>
              <a:t>owned dogs, which he was not to do</a:t>
            </a:r>
          </a:p>
          <a:p>
            <a:endParaRPr lang="en-US" sz="2600"/>
          </a:p>
        </p:txBody>
      </p:sp>
      <p:sp>
        <p:nvSpPr>
          <p:cNvPr id="10244" name="Rectangle 4"/>
          <p:cNvSpPr>
            <a:spLocks noGrp="1" noChangeArrowheads="1"/>
          </p:cNvSpPr>
          <p:nvPr>
            <p:ph type="body" sz="half" idx="2"/>
          </p:nvPr>
        </p:nvSpPr>
        <p:spPr>
          <a:xfrm>
            <a:off x="4648200" y="1793875"/>
            <a:ext cx="3810000" cy="4010025"/>
          </a:xfrm>
        </p:spPr>
        <p:txBody>
          <a:bodyPr/>
          <a:lstStyle/>
          <a:p>
            <a:r>
              <a:rPr lang="en-US" sz="2600"/>
              <a:t>expensive clothing (fur on sleeve) when monk is to be poor</a:t>
            </a:r>
          </a:p>
          <a:p>
            <a:r>
              <a:rPr lang="en-US" sz="2600"/>
              <a:t>fat (opposite of his vows)</a:t>
            </a:r>
          </a:p>
          <a:p>
            <a:r>
              <a:rPr lang="en-US" sz="2600"/>
              <a:t>glittering, bulging eyes (physiognomy)</a:t>
            </a:r>
          </a:p>
          <a:p>
            <a:r>
              <a:rPr lang="en-US" sz="2600"/>
              <a:t>IS satirized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blinds(horizontal)">
                                      <p:cBhvr>
                                        <p:cTn id="22" dur="500"/>
                                        <p:tgtEl>
                                          <p:spTgt spid="102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blinds(horizontal)">
                                      <p:cBhvr>
                                        <p:cTn id="27" dur="500"/>
                                        <p:tgtEl>
                                          <p:spTgt spid="102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0244">
                                            <p:txEl>
                                              <p:pRg st="0" end="0"/>
                                            </p:txEl>
                                          </p:spTgt>
                                        </p:tgtEl>
                                        <p:attrNameLst>
                                          <p:attrName>style.visibility</p:attrName>
                                        </p:attrNameLst>
                                      </p:cBhvr>
                                      <p:to>
                                        <p:strVal val="visible"/>
                                      </p:to>
                                    </p:set>
                                    <p:animEffect transition="in" filter="blinds(horizontal)">
                                      <p:cBhvr>
                                        <p:cTn id="32" dur="500"/>
                                        <p:tgtEl>
                                          <p:spTgt spid="1024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0244">
                                            <p:txEl>
                                              <p:pRg st="1" end="1"/>
                                            </p:txEl>
                                          </p:spTgt>
                                        </p:tgtEl>
                                        <p:attrNameLst>
                                          <p:attrName>style.visibility</p:attrName>
                                        </p:attrNameLst>
                                      </p:cBhvr>
                                      <p:to>
                                        <p:strVal val="visible"/>
                                      </p:to>
                                    </p:set>
                                    <p:animEffect transition="in" filter="blinds(horizontal)">
                                      <p:cBhvr>
                                        <p:cTn id="37" dur="500"/>
                                        <p:tgtEl>
                                          <p:spTgt spid="1024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0244">
                                            <p:txEl>
                                              <p:pRg st="2" end="2"/>
                                            </p:txEl>
                                          </p:spTgt>
                                        </p:tgtEl>
                                        <p:attrNameLst>
                                          <p:attrName>style.visibility</p:attrName>
                                        </p:attrNameLst>
                                      </p:cBhvr>
                                      <p:to>
                                        <p:strVal val="visible"/>
                                      </p:to>
                                    </p:set>
                                    <p:animEffect transition="in" filter="blinds(horizontal)">
                                      <p:cBhvr>
                                        <p:cTn id="42" dur="500"/>
                                        <p:tgtEl>
                                          <p:spTgt spid="1024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10244">
                                            <p:txEl>
                                              <p:pRg st="3" end="3"/>
                                            </p:txEl>
                                          </p:spTgt>
                                        </p:tgtEl>
                                        <p:attrNameLst>
                                          <p:attrName>style.visibility</p:attrName>
                                        </p:attrNameLst>
                                      </p:cBhvr>
                                      <p:to>
                                        <p:strVal val="visible"/>
                                      </p:to>
                                    </p:set>
                                    <p:animEffect transition="in" filter="fade">
                                      <p:cBhvr>
                                        <p:cTn id="47" dur="800" decel="100000"/>
                                        <p:tgtEl>
                                          <p:spTgt spid="10244">
                                            <p:txEl>
                                              <p:pRg st="3" end="3"/>
                                            </p:txEl>
                                          </p:spTgt>
                                        </p:tgtEl>
                                      </p:cBhvr>
                                    </p:animEffect>
                                    <p:anim calcmode="lin" valueType="num">
                                      <p:cBhvr>
                                        <p:cTn id="48" dur="800" decel="100000" fill="hold"/>
                                        <p:tgtEl>
                                          <p:spTgt spid="10244">
                                            <p:txEl>
                                              <p:pRg st="3" end="3"/>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10244">
                                            <p:txEl>
                                              <p:pRg st="3" end="3"/>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10244">
                                            <p:txEl>
                                              <p:pRg st="3" end="3"/>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10244">
                                            <p:txEl>
                                              <p:pRg st="3" end="3"/>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10244">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63563" y="122238"/>
            <a:ext cx="3662362" cy="1217612"/>
          </a:xfrm>
        </p:spPr>
        <p:txBody>
          <a:bodyPr/>
          <a:lstStyle/>
          <a:p>
            <a:r>
              <a:rPr lang="en-US"/>
              <a:t>Friar</a:t>
            </a:r>
          </a:p>
        </p:txBody>
      </p:sp>
      <p:sp>
        <p:nvSpPr>
          <p:cNvPr id="11267" name="Rectangle 3"/>
          <p:cNvSpPr>
            <a:spLocks noGrp="1" noChangeArrowheads="1"/>
          </p:cNvSpPr>
          <p:nvPr>
            <p:ph type="body" sz="half" idx="1"/>
          </p:nvPr>
        </p:nvSpPr>
        <p:spPr>
          <a:xfrm>
            <a:off x="685800" y="1371600"/>
            <a:ext cx="3810000" cy="5029200"/>
          </a:xfrm>
        </p:spPr>
        <p:txBody>
          <a:bodyPr/>
          <a:lstStyle/>
          <a:p>
            <a:r>
              <a:rPr lang="en-US" sz="2200"/>
              <a:t>“fixed up” marriages</a:t>
            </a:r>
          </a:p>
          <a:p>
            <a:r>
              <a:rPr lang="en-US" sz="2200"/>
              <a:t>“intimate” with city dames</a:t>
            </a:r>
          </a:p>
          <a:p>
            <a:r>
              <a:rPr lang="en-US" sz="2200"/>
              <a:t>claimed to have licence from Pope to hear confessions--charged money as penance</a:t>
            </a:r>
          </a:p>
          <a:p>
            <a:r>
              <a:rPr lang="en-US" sz="2200"/>
              <a:t>gifts to girls</a:t>
            </a:r>
          </a:p>
          <a:p>
            <a:r>
              <a:rPr lang="en-US" sz="2200"/>
              <a:t>knew taverns and barmaids well</a:t>
            </a:r>
          </a:p>
          <a:p>
            <a:r>
              <a:rPr lang="en-US" sz="2200"/>
              <a:t>white neck, lisp (physiog.)</a:t>
            </a:r>
          </a:p>
          <a:p>
            <a:r>
              <a:rPr lang="en-US" sz="2200"/>
              <a:t>wanton (lecherous)</a:t>
            </a:r>
          </a:p>
        </p:txBody>
      </p:sp>
      <p:sp>
        <p:nvSpPr>
          <p:cNvPr id="11268" name="Rectangle 4"/>
          <p:cNvSpPr>
            <a:spLocks noGrp="1" noChangeArrowheads="1"/>
          </p:cNvSpPr>
          <p:nvPr>
            <p:ph type="body" sz="half" idx="2"/>
          </p:nvPr>
        </p:nvSpPr>
        <p:spPr>
          <a:xfrm>
            <a:off x="4648200" y="2819400"/>
            <a:ext cx="3810000" cy="3429000"/>
          </a:xfrm>
        </p:spPr>
        <p:txBody>
          <a:bodyPr/>
          <a:lstStyle/>
          <a:p>
            <a:pPr>
              <a:lnSpc>
                <a:spcPct val="90000"/>
              </a:lnSpc>
            </a:pPr>
            <a:r>
              <a:rPr lang="en-US" sz="2600"/>
              <a:t>would butt down doors with his head</a:t>
            </a:r>
          </a:p>
          <a:p>
            <a:pPr>
              <a:lnSpc>
                <a:spcPct val="90000"/>
              </a:lnSpc>
            </a:pPr>
            <a:r>
              <a:rPr lang="en-US" sz="2600"/>
              <a:t>begged money even from poorest, whom he was to help</a:t>
            </a:r>
          </a:p>
          <a:p>
            <a:pPr>
              <a:lnSpc>
                <a:spcPct val="90000"/>
              </a:lnSpc>
            </a:pPr>
            <a:r>
              <a:rPr lang="en-US" sz="2600"/>
              <a:t>charged money on “settling days”</a:t>
            </a:r>
          </a:p>
          <a:p>
            <a:pPr>
              <a:lnSpc>
                <a:spcPct val="90000"/>
              </a:lnSpc>
            </a:pPr>
            <a:r>
              <a:rPr lang="en-US" sz="2600"/>
              <a:t>IS satirized strongly</a:t>
            </a:r>
          </a:p>
        </p:txBody>
      </p:sp>
      <p:pic>
        <p:nvPicPr>
          <p:cNvPr id="11269" name="Picture 5"/>
          <p:cNvPicPr>
            <a:picLocks noChangeAspect="1" noChangeArrowheads="1"/>
          </p:cNvPicPr>
          <p:nvPr/>
        </p:nvPicPr>
        <p:blipFill>
          <a:blip r:embed="rId2"/>
          <a:srcRect/>
          <a:stretch>
            <a:fillRect/>
          </a:stretch>
        </p:blipFill>
        <p:spPr bwMode="auto">
          <a:xfrm>
            <a:off x="4800600" y="228600"/>
            <a:ext cx="2271713" cy="2514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17" dur="500"/>
                                        <p:tgtEl>
                                          <p:spTgt spid="112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22" dur="500"/>
                                        <p:tgtEl>
                                          <p:spTgt spid="112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27" dur="500"/>
                                        <p:tgtEl>
                                          <p:spTgt spid="112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blinds(horizontal)">
                                      <p:cBhvr>
                                        <p:cTn id="32" dur="500"/>
                                        <p:tgtEl>
                                          <p:spTgt spid="1126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1267">
                                            <p:txEl>
                                              <p:pRg st="6" end="6"/>
                                            </p:txEl>
                                          </p:spTgt>
                                        </p:tgtEl>
                                        <p:attrNameLst>
                                          <p:attrName>style.visibility</p:attrName>
                                        </p:attrNameLst>
                                      </p:cBhvr>
                                      <p:to>
                                        <p:strVal val="visible"/>
                                      </p:to>
                                    </p:set>
                                    <p:animEffect transition="in" filter="blinds(horizontal)">
                                      <p:cBhvr>
                                        <p:cTn id="37" dur="500"/>
                                        <p:tgtEl>
                                          <p:spTgt spid="1126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1268">
                                            <p:txEl>
                                              <p:pRg st="0" end="0"/>
                                            </p:txEl>
                                          </p:spTgt>
                                        </p:tgtEl>
                                        <p:attrNameLst>
                                          <p:attrName>style.visibility</p:attrName>
                                        </p:attrNameLst>
                                      </p:cBhvr>
                                      <p:to>
                                        <p:strVal val="visible"/>
                                      </p:to>
                                    </p:set>
                                    <p:animEffect transition="in" filter="blinds(horizontal)">
                                      <p:cBhvr>
                                        <p:cTn id="42" dur="500"/>
                                        <p:tgtEl>
                                          <p:spTgt spid="1126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1268">
                                            <p:txEl>
                                              <p:pRg st="1" end="1"/>
                                            </p:txEl>
                                          </p:spTgt>
                                        </p:tgtEl>
                                        <p:attrNameLst>
                                          <p:attrName>style.visibility</p:attrName>
                                        </p:attrNameLst>
                                      </p:cBhvr>
                                      <p:to>
                                        <p:strVal val="visible"/>
                                      </p:to>
                                    </p:set>
                                    <p:animEffect transition="in" filter="blinds(horizontal)">
                                      <p:cBhvr>
                                        <p:cTn id="47" dur="500"/>
                                        <p:tgtEl>
                                          <p:spTgt spid="11268">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1268">
                                            <p:txEl>
                                              <p:pRg st="2" end="2"/>
                                            </p:txEl>
                                          </p:spTgt>
                                        </p:tgtEl>
                                        <p:attrNameLst>
                                          <p:attrName>style.visibility</p:attrName>
                                        </p:attrNameLst>
                                      </p:cBhvr>
                                      <p:to>
                                        <p:strVal val="visible"/>
                                      </p:to>
                                    </p:set>
                                    <p:animEffect transition="in" filter="blinds(horizontal)">
                                      <p:cBhvr>
                                        <p:cTn id="52" dur="500"/>
                                        <p:tgtEl>
                                          <p:spTgt spid="11268">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nodeType="clickEffect">
                                  <p:stCondLst>
                                    <p:cond delay="0"/>
                                  </p:stCondLst>
                                  <p:childTnLst>
                                    <p:set>
                                      <p:cBhvr>
                                        <p:cTn id="56" dur="1" fill="hold">
                                          <p:stCondLst>
                                            <p:cond delay="0"/>
                                          </p:stCondLst>
                                        </p:cTn>
                                        <p:tgtEl>
                                          <p:spTgt spid="11268">
                                            <p:txEl>
                                              <p:pRg st="3" end="3"/>
                                            </p:txEl>
                                          </p:spTgt>
                                        </p:tgtEl>
                                        <p:attrNameLst>
                                          <p:attrName>style.visibility</p:attrName>
                                        </p:attrNameLst>
                                      </p:cBhvr>
                                      <p:to>
                                        <p:strVal val="visible"/>
                                      </p:to>
                                    </p:set>
                                    <p:animEffect transition="in" filter="fade">
                                      <p:cBhvr>
                                        <p:cTn id="57" dur="800" decel="100000"/>
                                        <p:tgtEl>
                                          <p:spTgt spid="11268">
                                            <p:txEl>
                                              <p:pRg st="3" end="3"/>
                                            </p:txEl>
                                          </p:spTgt>
                                        </p:tgtEl>
                                      </p:cBhvr>
                                    </p:animEffect>
                                    <p:anim calcmode="lin" valueType="num">
                                      <p:cBhvr>
                                        <p:cTn id="58" dur="800" decel="100000" fill="hold"/>
                                        <p:tgtEl>
                                          <p:spTgt spid="11268">
                                            <p:txEl>
                                              <p:pRg st="3" end="3"/>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11268">
                                            <p:txEl>
                                              <p:pRg st="3" end="3"/>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11268">
                                            <p:txEl>
                                              <p:pRg st="3" end="3"/>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11268">
                                            <p:txEl>
                                              <p:pRg st="3" end="3"/>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11268">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Merchant</a:t>
            </a:r>
          </a:p>
        </p:txBody>
      </p:sp>
      <p:sp>
        <p:nvSpPr>
          <p:cNvPr id="12291" name="Rectangle 3"/>
          <p:cNvSpPr>
            <a:spLocks noGrp="1" noChangeArrowheads="1"/>
          </p:cNvSpPr>
          <p:nvPr>
            <p:ph type="body" sz="half" idx="1"/>
          </p:nvPr>
        </p:nvSpPr>
        <p:spPr>
          <a:xfrm>
            <a:off x="457200" y="1719263"/>
            <a:ext cx="4035425" cy="4411662"/>
          </a:xfrm>
        </p:spPr>
        <p:txBody>
          <a:bodyPr/>
          <a:lstStyle/>
          <a:p>
            <a:r>
              <a:rPr lang="en-US" sz="2600"/>
              <a:t>forking beard (physiognomy)</a:t>
            </a:r>
          </a:p>
          <a:p>
            <a:r>
              <a:rPr lang="en-US" sz="2600"/>
              <a:t>gave many opinions</a:t>
            </a:r>
          </a:p>
          <a:p>
            <a:r>
              <a:rPr lang="en-US" sz="2600"/>
              <a:t>dabbled in exchanges</a:t>
            </a:r>
          </a:p>
          <a:p>
            <a:r>
              <a:rPr lang="en-US" sz="2600"/>
              <a:t>seemed stately but...</a:t>
            </a:r>
          </a:p>
          <a:p>
            <a:r>
              <a:rPr lang="en-US" sz="2600"/>
              <a:t>was in debt and no one knew it from the way he talked</a:t>
            </a:r>
          </a:p>
        </p:txBody>
      </p:sp>
      <p:sp>
        <p:nvSpPr>
          <p:cNvPr id="12292" name="Rectangle 4"/>
          <p:cNvSpPr>
            <a:spLocks noGrp="1" noChangeArrowheads="1"/>
          </p:cNvSpPr>
          <p:nvPr>
            <p:ph type="body" sz="half" idx="2"/>
          </p:nvPr>
        </p:nvSpPr>
        <p:spPr>
          <a:xfrm>
            <a:off x="4651375" y="1719263"/>
            <a:ext cx="4035425" cy="4411662"/>
          </a:xfrm>
        </p:spPr>
        <p:txBody>
          <a:bodyPr/>
          <a:lstStyle/>
          <a:p>
            <a:r>
              <a:rPr lang="en-US" sz="2600"/>
              <a:t>IS satirized</a:t>
            </a:r>
          </a:p>
          <a:p>
            <a:r>
              <a:rPr lang="en-US" sz="2600"/>
              <a:t>Note that the satire here is not as strong as it was for Monk, Friar, and Prioress.  Why was the satire so light for the middle class and the nobility, yet so harsh for religious?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22" dur="500"/>
                                        <p:tgtEl>
                                          <p:spTgt spid="122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blinds(horizontal)">
                                      <p:cBhvr>
                                        <p:cTn id="27" dur="500"/>
                                        <p:tgtEl>
                                          <p:spTgt spid="122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nodeType="clickEffect">
                                  <p:stCondLst>
                                    <p:cond delay="0"/>
                                  </p:stCondLst>
                                  <p:childTnLst>
                                    <p:set>
                                      <p:cBhvr>
                                        <p:cTn id="31" dur="1" fill="hold">
                                          <p:stCondLst>
                                            <p:cond delay="0"/>
                                          </p:stCondLst>
                                        </p:cTn>
                                        <p:tgtEl>
                                          <p:spTgt spid="12292">
                                            <p:txEl>
                                              <p:pRg st="0" end="0"/>
                                            </p:txEl>
                                          </p:spTgt>
                                        </p:tgtEl>
                                        <p:attrNameLst>
                                          <p:attrName>style.visibility</p:attrName>
                                        </p:attrNameLst>
                                      </p:cBhvr>
                                      <p:to>
                                        <p:strVal val="visible"/>
                                      </p:to>
                                    </p:set>
                                    <p:animEffect transition="in" filter="fade">
                                      <p:cBhvr>
                                        <p:cTn id="32" dur="800" decel="100000"/>
                                        <p:tgtEl>
                                          <p:spTgt spid="12292">
                                            <p:txEl>
                                              <p:pRg st="0" end="0"/>
                                            </p:txEl>
                                          </p:spTgt>
                                        </p:tgtEl>
                                      </p:cBhvr>
                                    </p:animEffect>
                                    <p:anim calcmode="lin" valueType="num">
                                      <p:cBhvr>
                                        <p:cTn id="33" dur="800" decel="100000" fill="hold"/>
                                        <p:tgtEl>
                                          <p:spTgt spid="12292">
                                            <p:txEl>
                                              <p:pRg st="0" end="0"/>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12292">
                                            <p:txEl>
                                              <p:pRg st="0" end="0"/>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12292">
                                            <p:txEl>
                                              <p:pRg st="0" end="0"/>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12292">
                                            <p:txEl>
                                              <p:pRg st="0" end="0"/>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1229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1" presetClass="entr" presetSubtype="0" fill="hold" nodeType="clickEffect">
                                  <p:stCondLst>
                                    <p:cond delay="0"/>
                                  </p:stCondLst>
                                  <p:iterate type="lt">
                                    <p:tmPct val="10000"/>
                                  </p:iterate>
                                  <p:childTnLst>
                                    <p:set>
                                      <p:cBhvr>
                                        <p:cTn id="41" dur="1" fill="hold">
                                          <p:stCondLst>
                                            <p:cond delay="0"/>
                                          </p:stCondLst>
                                        </p:cTn>
                                        <p:tgtEl>
                                          <p:spTgt spid="12292">
                                            <p:txEl>
                                              <p:pRg st="1" end="1"/>
                                            </p:txEl>
                                          </p:spTgt>
                                        </p:tgtEl>
                                        <p:attrNameLst>
                                          <p:attrName>style.visibility</p:attrName>
                                        </p:attrNameLst>
                                      </p:cBhvr>
                                      <p:to>
                                        <p:strVal val="visible"/>
                                      </p:to>
                                    </p:set>
                                    <p:anim calcmode="lin" valueType="num">
                                      <p:cBhvr>
                                        <p:cTn id="42" dur="500" fill="hold"/>
                                        <p:tgtEl>
                                          <p:spTgt spid="12292">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12292">
                                            <p:txEl>
                                              <p:pRg st="1" end="1"/>
                                            </p:txEl>
                                          </p:spTgt>
                                        </p:tgtEl>
                                        <p:attrNameLst>
                                          <p:attrName>ppt_y</p:attrName>
                                        </p:attrNameLst>
                                      </p:cBhvr>
                                      <p:tavLst>
                                        <p:tav tm="0">
                                          <p:val>
                                            <p:strVal val="#ppt_y"/>
                                          </p:val>
                                        </p:tav>
                                        <p:tav tm="100000">
                                          <p:val>
                                            <p:strVal val="#ppt_y"/>
                                          </p:val>
                                        </p:tav>
                                      </p:tavLst>
                                    </p:anim>
                                    <p:anim calcmode="lin" valueType="num">
                                      <p:cBhvr>
                                        <p:cTn id="44" dur="500" fill="hold"/>
                                        <p:tgtEl>
                                          <p:spTgt spid="12292">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12292">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1229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5F1628907025F49AC0F2F102427AFA4" ma:contentTypeVersion="0" ma:contentTypeDescription="Create a new document." ma:contentTypeScope="" ma:versionID="5170e2efb8f40a096499219191227b0b">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EB7FCB9E-D5F4-4540-AD9B-5D72EAE9CA86}">
  <ds:schemaRefs>
    <ds:schemaRef ds:uri="http://schemas.microsoft.com/office/2006/documentManagement/types"/>
    <ds:schemaRef ds:uri="http://www.w3.org/XML/1998/namespace"/>
    <ds:schemaRef ds:uri="http://purl.org/dc/dcmitype/"/>
    <ds:schemaRef ds:uri="http://purl.org/dc/terms/"/>
    <ds:schemaRef ds:uri="http://purl.org/dc/elements/1.1/"/>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9E7B0799-5295-4A1F-8D08-7E304F1EFB6A}">
  <ds:schemaRefs>
    <ds:schemaRef ds:uri="http://schemas.microsoft.com/sharepoint/v3/contenttype/forms"/>
  </ds:schemaRefs>
</ds:datastoreItem>
</file>

<file path=customXml/itemProps3.xml><?xml version="1.0" encoding="utf-8"?>
<ds:datastoreItem xmlns:ds="http://schemas.openxmlformats.org/officeDocument/2006/customXml" ds:itemID="{5384AE56-5884-40C1-9008-9A62949035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2357</TotalTime>
  <Words>1275</Words>
  <Application>Microsoft Office PowerPoint</Application>
  <PresentationFormat>On-screen Show (4:3)</PresentationFormat>
  <Paragraphs>234</Paragraphs>
  <Slides>28</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3" baseType="lpstr">
      <vt:lpstr>Arial</vt:lpstr>
      <vt:lpstr>Wingdings</vt:lpstr>
      <vt:lpstr>Wingdings 3</vt:lpstr>
      <vt:lpstr>Network</vt:lpstr>
      <vt:lpstr>MS_ClipArt_Gallery</vt:lpstr>
      <vt:lpstr>Characters of the Canterbury Tales</vt:lpstr>
      <vt:lpstr>Knight</vt:lpstr>
      <vt:lpstr>Squire</vt:lpstr>
      <vt:lpstr>Yeoman</vt:lpstr>
      <vt:lpstr>Prioress (Nun)</vt:lpstr>
      <vt:lpstr>Prioress (Nun)</vt:lpstr>
      <vt:lpstr>Monk</vt:lpstr>
      <vt:lpstr>Friar</vt:lpstr>
      <vt:lpstr>Merchant</vt:lpstr>
      <vt:lpstr>Oxford Cleric (Student)</vt:lpstr>
      <vt:lpstr>Sergeant at the Law</vt:lpstr>
      <vt:lpstr>Franklin</vt:lpstr>
      <vt:lpstr>Haberdasher, Dyer, Carpenter, Weaver, and Carpet-Maker</vt:lpstr>
      <vt:lpstr>Cook</vt:lpstr>
      <vt:lpstr>Cook</vt:lpstr>
      <vt:lpstr>Skipper</vt:lpstr>
      <vt:lpstr>Doctor</vt:lpstr>
      <vt:lpstr>Wife of Bath (woman from Bath)</vt:lpstr>
      <vt:lpstr>Parson</vt:lpstr>
      <vt:lpstr>Plowman</vt:lpstr>
      <vt:lpstr>Miller</vt:lpstr>
      <vt:lpstr>Manciple</vt:lpstr>
      <vt:lpstr>Reeve</vt:lpstr>
      <vt:lpstr>Summoner</vt:lpstr>
      <vt:lpstr>Pardoner</vt:lpstr>
      <vt:lpstr>Pardoner</vt:lpstr>
      <vt:lpstr>Host</vt:lpstr>
      <vt:lpstr>Nature of the Tales</vt:lpstr>
    </vt:vector>
  </TitlesOfParts>
  <Company>Holliday Productions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Characters of the Canterbury Tales</dc:title>
  <dc:creator>L. T. Holliday</dc:creator>
  <cp:lastModifiedBy>Jeffrey Ferguson</cp:lastModifiedBy>
  <cp:revision>50</cp:revision>
  <dcterms:created xsi:type="dcterms:W3CDTF">1998-11-16T22:24:05Z</dcterms:created>
  <dcterms:modified xsi:type="dcterms:W3CDTF">2017-10-05T02:07:22Z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0x01010025F1628907025F49AC0F2F102427AFA4</vt:lpwstr>
  </property>
</Properties>
</file>