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Tahoma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Tahoma-bold.fntdata"/><Relationship Id="rId14" Type="http://schemas.openxmlformats.org/officeDocument/2006/relationships/font" Target="fonts/Tahom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0"/>
            <a:ext cx="9144000" cy="37232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 txBox="1"/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i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cxnSp>
        <p:nvCxnSpPr>
          <p:cNvPr id="53" name="Shape 53"/>
          <p:cNvCxnSpPr/>
          <p:nvPr/>
        </p:nvCxnSpPr>
        <p:spPr>
          <a:xfrm>
            <a:off x="2258800" y="1912668"/>
            <a:ext cx="4621799" cy="10799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4" name="Shape 54"/>
          <p:cNvSpPr/>
          <p:nvPr/>
        </p:nvSpPr>
        <p:spPr>
          <a:xfrm>
            <a:off x="0" y="3030297"/>
            <a:ext cx="9143999" cy="795916"/>
          </a:xfrm>
          <a:custGeom>
            <a:pathLst>
              <a:path extrusionOk="0" h="1440573" w="914400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0" y="226265"/>
            <a:ext cx="9143999" cy="795916"/>
          </a:xfrm>
          <a:custGeom>
            <a:pathLst>
              <a:path extrusionOk="0" h="1440573" w="914400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9" name="Shape 59"/>
          <p:cNvCxnSpPr/>
          <p:nvPr/>
        </p:nvCxnSpPr>
        <p:spPr>
          <a:xfrm flipH="1" rot="10800000">
            <a:off x="2258963" y="783855"/>
            <a:ext cx="4602300" cy="69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4456799" cy="4708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 flipH="1">
            <a:off x="3434" y="3759780"/>
            <a:ext cx="4453249" cy="1033097"/>
          </a:xfrm>
          <a:custGeom>
            <a:pathLst>
              <a:path extrusionOk="0" h="1869860" w="445325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6" name="Shape 66"/>
          <p:cNvCxnSpPr/>
          <p:nvPr/>
        </p:nvCxnSpPr>
        <p:spPr>
          <a:xfrm>
            <a:off x="409699" y="744077"/>
            <a:ext cx="3660000" cy="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200150"/>
            <a:ext cx="35507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457200" y="13321"/>
            <a:ext cx="3550799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 sz="24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400"/>
            </a:lvl3pPr>
            <a:lvl4pPr lvl="3">
              <a:spcBef>
                <a:spcPts val="0"/>
              </a:spcBef>
              <a:defRPr sz="2400"/>
            </a:lvl4pPr>
            <a:lvl5pPr lvl="4">
              <a:spcBef>
                <a:spcPts val="0"/>
              </a:spcBef>
              <a:defRPr sz="2400"/>
            </a:lvl5pPr>
            <a:lvl6pPr lvl="5">
              <a:spcBef>
                <a:spcPts val="0"/>
              </a:spcBef>
              <a:defRPr sz="2400"/>
            </a:lvl6pPr>
            <a:lvl7pPr lvl="6">
              <a:spcBef>
                <a:spcPts val="0"/>
              </a:spcBef>
              <a:defRPr sz="2400"/>
            </a:lvl7pPr>
            <a:lvl8pPr lvl="7">
              <a:spcBef>
                <a:spcPts val="0"/>
              </a:spcBef>
              <a:defRPr sz="2400"/>
            </a:lvl8pPr>
            <a:lvl9pPr lvl="8">
              <a:spcBef>
                <a:spcPts val="0"/>
              </a:spcBef>
              <a:defRPr sz="2400"/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5021123" y="1200150"/>
            <a:ext cx="35507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0" y="226265"/>
            <a:ext cx="9143999" cy="795916"/>
          </a:xfrm>
          <a:custGeom>
            <a:pathLst>
              <a:path extrusionOk="0" h="1440573" w="914400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4" name="Shape 74"/>
          <p:cNvCxnSpPr/>
          <p:nvPr/>
        </p:nvCxnSpPr>
        <p:spPr>
          <a:xfrm flipH="1" rot="10800000">
            <a:off x="2258963" y="783855"/>
            <a:ext cx="4602300" cy="69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5" name="Shape 75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 rot="10800000">
            <a:off x="-5937" y="4110402"/>
            <a:ext cx="4453249" cy="1033097"/>
          </a:xfrm>
          <a:custGeom>
            <a:pathLst>
              <a:path extrusionOk="0" h="1869860" w="445325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9" name="Shape 79"/>
          <p:cNvCxnSpPr/>
          <p:nvPr/>
        </p:nvCxnSpPr>
        <p:spPr>
          <a:xfrm>
            <a:off x="388492" y="4409677"/>
            <a:ext cx="3708599" cy="360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80" name="Shape 80"/>
          <p:cNvSpPr txBox="1"/>
          <p:nvPr>
            <p:ph idx="1" type="body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i="1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6209"/>
            <a:ext cx="9144067" cy="5137200"/>
            <a:chOff x="0" y="14677"/>
            <a:chExt cx="9144067" cy="6849600"/>
          </a:xfrm>
        </p:grpSpPr>
        <p:sp>
          <p:nvSpPr>
            <p:cNvPr id="7" name="Shape 7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Char char="●"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400"/>
              </a:spcBef>
              <a:buClr>
                <a:schemeClr val="dk1"/>
              </a:buClr>
              <a:buSzPct val="100000"/>
              <a:buChar char="○"/>
              <a:defRPr sz="2000">
                <a:solidFill>
                  <a:schemeClr val="dk1"/>
                </a:solidFill>
              </a:defRPr>
            </a:lvl2pPr>
            <a:lvl3pPr lvl="2">
              <a:spcBef>
                <a:spcPts val="400"/>
              </a:spcBef>
              <a:buClr>
                <a:schemeClr val="dk1"/>
              </a:buClr>
              <a:buSzPct val="100000"/>
              <a:buChar char="■"/>
              <a:defRPr sz="2000">
                <a:solidFill>
                  <a:schemeClr val="dk1"/>
                </a:solidFill>
              </a:defRPr>
            </a:lvl3pPr>
            <a:lvl4pPr lvl="3">
              <a:spcBef>
                <a:spcPts val="400"/>
              </a:spcBef>
              <a:buClr>
                <a:schemeClr val="dk1"/>
              </a:buClr>
              <a:buSzPct val="100000"/>
              <a:buChar char="●"/>
              <a:defRPr sz="2000">
                <a:solidFill>
                  <a:schemeClr val="dk1"/>
                </a:solidFill>
              </a:defRPr>
            </a:lvl4pPr>
            <a:lvl5pPr lvl="4">
              <a:spcBef>
                <a:spcPts val="400"/>
              </a:spcBef>
              <a:buClr>
                <a:schemeClr val="dk1"/>
              </a:buClr>
              <a:buSzPct val="100000"/>
              <a:buChar char="○"/>
              <a:defRPr sz="2000">
                <a:solidFill>
                  <a:schemeClr val="dk1"/>
                </a:solidFill>
              </a:defRPr>
            </a:lvl5pPr>
            <a:lvl6pPr lvl="5">
              <a:spcBef>
                <a:spcPts val="400"/>
              </a:spcBef>
              <a:buClr>
                <a:schemeClr val="dk1"/>
              </a:buClr>
              <a:buSzPct val="100000"/>
              <a:buChar char="■"/>
              <a:defRPr sz="2000">
                <a:solidFill>
                  <a:schemeClr val="dk1"/>
                </a:solidFill>
              </a:defRPr>
            </a:lvl6pPr>
            <a:lvl7pPr lvl="6">
              <a:spcBef>
                <a:spcPts val="400"/>
              </a:spcBef>
              <a:buClr>
                <a:schemeClr val="dk1"/>
              </a:buClr>
              <a:buSzPct val="100000"/>
              <a:buChar char="●"/>
              <a:defRPr sz="2000">
                <a:solidFill>
                  <a:schemeClr val="dk1"/>
                </a:solidFill>
              </a:defRPr>
            </a:lvl7pPr>
            <a:lvl8pPr lvl="7">
              <a:spcBef>
                <a:spcPts val="400"/>
              </a:spcBef>
              <a:buClr>
                <a:schemeClr val="dk1"/>
              </a:buClr>
              <a:buSzPct val="100000"/>
              <a:buChar char="○"/>
              <a:defRPr sz="2000">
                <a:solidFill>
                  <a:schemeClr val="dk1"/>
                </a:solidFill>
              </a:defRPr>
            </a:lvl8pPr>
            <a:lvl9pPr lvl="8">
              <a:spcBef>
                <a:spcPts val="400"/>
              </a:spcBef>
              <a:buClr>
                <a:schemeClr val="dk1"/>
              </a:buClr>
              <a:buSzPct val="100000"/>
              <a:buChar char="■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0" Type="http://schemas.openxmlformats.org/officeDocument/2006/relationships/image" Target="../media/image10.png"/><Relationship Id="rId9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Theme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Overarching idea; has to be able to be applied to other works (general); </a:t>
            </a:r>
            <a:r>
              <a:rPr b="1" lang="en"/>
              <a:t>the author’s message to YOU, the reader.</a:t>
            </a:r>
            <a:r>
              <a:rPr lang="en"/>
              <a:t>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Topic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The subject of the passage; what it’s about; specific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They are close relatives of each other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Question to ask: Can this idea be applied to other books/films/etc. or is it specific to this book? </a:t>
            </a:r>
          </a:p>
        </p:txBody>
      </p:sp>
      <p:sp>
        <p:nvSpPr>
          <p:cNvPr id="89" name="Shape 89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Themes and Topics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Censorship in </a:t>
            </a:r>
            <a:r>
              <a:rPr i="1" lang="en"/>
              <a:t>1984</a:t>
            </a:r>
          </a:p>
        </p:txBody>
      </p:sp>
      <p:sp>
        <p:nvSpPr>
          <p:cNvPr id="95" name="Shape 95"/>
          <p:cNvSpPr txBox="1"/>
          <p:nvPr>
            <p:ph idx="1" type="subTitle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/>
              <a:t>CENSORSHIP</a:t>
            </a:r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it?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Censorship Abroad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00" y="991212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8425" y="2274700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4325" y="2493800"/>
            <a:ext cx="3205400" cy="21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What do y’all know about it? </a:t>
            </a:r>
          </a:p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Censorship Abroad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Terms to know: 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Challenge - question where or not a book should be allowed in schools, libraries, etc. </a:t>
            </a:r>
          </a:p>
          <a:p>
            <a:pPr indent="-419100" lvl="0" marL="457200" rtl="0">
              <a:spcBef>
                <a:spcPts val="0"/>
              </a:spcBef>
              <a:buSzPct val="100000"/>
            </a:pPr>
            <a:r>
              <a:rPr lang="en" sz="3000"/>
              <a:t>Censor - examine, remove, alter, prohibit a part or whole of a work</a:t>
            </a:r>
          </a:p>
          <a:p>
            <a:pPr indent="-419100" lvl="0" marL="457200">
              <a:spcBef>
                <a:spcPts val="0"/>
              </a:spcBef>
              <a:buSzPct val="100000"/>
            </a:pPr>
            <a:r>
              <a:rPr lang="en" sz="3000"/>
              <a:t>Ban - forbid a work from being sold/circulated </a:t>
            </a:r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Censorship in the U.S.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Popular Banned Books 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00" y="1051525"/>
            <a:ext cx="1844374" cy="165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8700" y="3192025"/>
            <a:ext cx="1119950" cy="17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400" y="2883350"/>
            <a:ext cx="1304925" cy="197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0412" y="1072712"/>
            <a:ext cx="1304924" cy="195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50850" y="3065825"/>
            <a:ext cx="1235950" cy="203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79777" y="2854425"/>
            <a:ext cx="1235951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81200" y="862625"/>
            <a:ext cx="130492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42413" y="1037000"/>
            <a:ext cx="1844386" cy="202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Pro-communist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Anti-government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Sexuality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Gloomy and depressing</a:t>
            </a:r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Censoring </a:t>
            </a:r>
            <a:r>
              <a:rPr i="1" lang="en"/>
              <a:t>1984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Economy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Photographs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Winston’s work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How is Oceania censored from the outside world?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Censorship within </a:t>
            </a:r>
            <a:r>
              <a:rPr i="1" lang="en"/>
              <a:t>1984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