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6858000" cx="9144000"/>
  <p:notesSz cx="6858000" cy="9144000"/>
  <p:embeddedFontLst>
    <p:embeddedFont>
      <p:font typeface="Roboto"/>
      <p:regular r:id="rId35"/>
      <p:bold r:id="rId36"/>
      <p:italic r:id="rId37"/>
      <p:boldItalic r:id="rId38"/>
    </p:embeddedFont>
    <p:embeddedFont>
      <p:font typeface="Merriweather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bold.fntdata"/><Relationship Id="rId20" Type="http://schemas.openxmlformats.org/officeDocument/2006/relationships/slide" Target="slides/slide16.xml"/><Relationship Id="rId42" Type="http://schemas.openxmlformats.org/officeDocument/2006/relationships/font" Target="fonts/Merriweather-boldItalic.fntdata"/><Relationship Id="rId41" Type="http://schemas.openxmlformats.org/officeDocument/2006/relationships/font" Target="fonts/Merriweather-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Roboto-regular.fntdata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Roboto-italic.fntdata"/><Relationship Id="rId14" Type="http://schemas.openxmlformats.org/officeDocument/2006/relationships/slide" Target="slides/slide10.xml"/><Relationship Id="rId36" Type="http://schemas.openxmlformats.org/officeDocument/2006/relationships/font" Target="fonts/Roboto-bold.fntdata"/><Relationship Id="rId17" Type="http://schemas.openxmlformats.org/officeDocument/2006/relationships/slide" Target="slides/slide13.xml"/><Relationship Id="rId39" Type="http://schemas.openxmlformats.org/officeDocument/2006/relationships/font" Target="fonts/Merriweather-regular.fntdata"/><Relationship Id="rId16" Type="http://schemas.openxmlformats.org/officeDocument/2006/relationships/slide" Target="slides/slide12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flipH="1">
            <a:off x="8246400" y="5661233"/>
            <a:ext cx="897600" cy="11967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x="8246400" y="5661166"/>
            <a:ext cx="897600" cy="11967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ctrTitle"/>
          </p:nvPr>
        </p:nvSpPr>
        <p:spPr>
          <a:xfrm>
            <a:off x="390525" y="2425700"/>
            <a:ext cx="8222100" cy="1244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390525" y="3718840"/>
            <a:ext cx="8222100" cy="57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523541" y="6260830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75500" y="1678033"/>
            <a:ext cx="82221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75500" y="4406166"/>
            <a:ext cx="82221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523541" y="6260830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bg>
      <p:bgPr>
        <a:solidFill>
          <a:schemeClr val="accent4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2" type="sldNum"/>
          </p:nvPr>
        </p:nvSpPr>
        <p:spPr>
          <a:xfrm>
            <a:off x="8523541" y="6260830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2715" lvl="0" marL="27305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●"/>
              <a:defRPr sz="2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54622" lvl="1" marL="639762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Font typeface="Noto Sans Symbols"/>
              <a:buChar char="●"/>
              <a:defRPr sz="24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16839" lvl="2" marL="1004887" rtl="0" algn="l">
              <a:spcBef>
                <a:spcPts val="300"/>
              </a:spcBef>
              <a:spcAft>
                <a:spcPts val="0"/>
              </a:spcAft>
              <a:buClr>
                <a:srgbClr val="B37732"/>
              </a:buClr>
              <a:buFont typeface="Noto Sans Symbols"/>
              <a:buChar char="●"/>
              <a:defRPr sz="2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35572" lvl="3" marL="1279525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Font typeface="Noto Sans Symbols"/>
              <a:buChar char="●"/>
              <a:defRPr sz="19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47002" lvl="4" marL="1554162" rtl="0" algn="l">
              <a:spcBef>
                <a:spcPts val="338"/>
              </a:spcBef>
              <a:spcAft>
                <a:spcPts val="0"/>
              </a:spcAft>
              <a:buClr>
                <a:srgbClr val="D6903D"/>
              </a:buClr>
              <a:buFont typeface="Noto Sans Symbols"/>
              <a:buChar char="●"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36842" lvl="5" marL="1828800" rtl="0" algn="l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7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96519" lvl="6" marL="2011679" rtl="0" algn="l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109537" lvl="7" marL="2286000" rtl="0" algn="l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104457" lvl="8" marL="2560320" rtl="0" algn="l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9" name="Shape 69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5791200" y="6203950"/>
            <a:ext cx="25908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chemeClr val="lt2"/>
                </a:solidFill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2133600" y="6203950"/>
            <a:ext cx="35814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 sz="420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1524000"/>
            <a:ext cx="40599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2715" lvl="0" marL="27305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●"/>
              <a:defRPr sz="2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54622" lvl="1" marL="639762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Font typeface="Noto Sans Symbols"/>
              <a:buChar char="●"/>
              <a:defRPr sz="24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16839" lvl="2" marL="1004887" rtl="0" algn="l">
              <a:spcBef>
                <a:spcPts val="300"/>
              </a:spcBef>
              <a:spcAft>
                <a:spcPts val="0"/>
              </a:spcAft>
              <a:buClr>
                <a:srgbClr val="B37732"/>
              </a:buClr>
              <a:buFont typeface="Noto Sans Symbols"/>
              <a:buChar char="●"/>
              <a:defRPr sz="2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35572" lvl="3" marL="1279525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Font typeface="Noto Sans Symbols"/>
              <a:buChar char="●"/>
              <a:defRPr sz="19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47002" lvl="4" marL="1554162" rtl="0" algn="l">
              <a:spcBef>
                <a:spcPts val="338"/>
              </a:spcBef>
              <a:spcAft>
                <a:spcPts val="0"/>
              </a:spcAft>
              <a:buClr>
                <a:srgbClr val="D6903D"/>
              </a:buClr>
              <a:buFont typeface="Noto Sans Symbols"/>
              <a:buChar char="●"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36842" lvl="5" marL="1828800" rtl="0" algn="l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7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96519" lvl="6" marL="2011679" rtl="0" algn="l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109537" lvl="7" marL="2286000" rtl="0" algn="l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104457" lvl="8" marL="2560320" rtl="0" algn="l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4648200" y="1524000"/>
            <a:ext cx="40599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2715" lvl="0" marL="27305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●"/>
              <a:defRPr sz="2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54622" lvl="1" marL="639762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Font typeface="Noto Sans Symbols"/>
              <a:buChar char="●"/>
              <a:defRPr sz="24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16839" lvl="2" marL="1004887" rtl="0" algn="l">
              <a:spcBef>
                <a:spcPts val="300"/>
              </a:spcBef>
              <a:spcAft>
                <a:spcPts val="0"/>
              </a:spcAft>
              <a:buClr>
                <a:srgbClr val="B37732"/>
              </a:buClr>
              <a:buFont typeface="Noto Sans Symbols"/>
              <a:buChar char="●"/>
              <a:defRPr sz="2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35572" lvl="3" marL="1279525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Font typeface="Noto Sans Symbols"/>
              <a:buChar char="●"/>
              <a:defRPr sz="19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47002" lvl="4" marL="1554162" rtl="0" algn="l">
              <a:spcBef>
                <a:spcPts val="338"/>
              </a:spcBef>
              <a:spcAft>
                <a:spcPts val="0"/>
              </a:spcAft>
              <a:buClr>
                <a:srgbClr val="D6903D"/>
              </a:buClr>
              <a:buFont typeface="Noto Sans Symbols"/>
              <a:buChar char="●"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36842" lvl="5" marL="1828800" rtl="0" algn="l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7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96519" lvl="6" marL="2011679" rtl="0" algn="l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109537" lvl="7" marL="2286000" rtl="0" algn="l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104457" lvl="8" marL="2560320" rtl="0" algn="l">
              <a:spcBef>
                <a:spcPts val="340"/>
              </a:spcBef>
              <a:buClr>
                <a:srgbClr val="D58F3E"/>
              </a:buClr>
              <a:buFont typeface="Noto Sans Symbols"/>
              <a:buChar char="☞"/>
              <a:defRPr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5791200" y="6203950"/>
            <a:ext cx="25908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chemeClr val="lt2"/>
                </a:solidFill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2133600" y="6203950"/>
            <a:ext cx="35814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460950" y="2753800"/>
            <a:ext cx="8222100" cy="1350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523541" y="6260830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flipH="1" rot="10800000">
            <a:off x="0" y="2247900"/>
            <a:ext cx="9144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0" y="2248000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x="471900" y="984966"/>
            <a:ext cx="8222100" cy="102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71900" y="2558766"/>
            <a:ext cx="8222100" cy="361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23541" y="6260830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 flipH="1" rot="10800000">
            <a:off x="0" y="2247900"/>
            <a:ext cx="9144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0" y="2248000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 txBox="1"/>
          <p:nvPr>
            <p:ph type="title"/>
          </p:nvPr>
        </p:nvSpPr>
        <p:spPr>
          <a:xfrm>
            <a:off x="471900" y="984966"/>
            <a:ext cx="8222100" cy="102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471900" y="2558767"/>
            <a:ext cx="3999900" cy="361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694250" y="2558767"/>
            <a:ext cx="3999900" cy="361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523541" y="6260830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 flipH="1" rot="10800000">
            <a:off x="0" y="875100"/>
            <a:ext cx="9144000" cy="598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0" y="875133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523541" y="6260830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/>
        </p:nvSpPr>
        <p:spPr>
          <a:xfrm flipH="1" rot="10800000">
            <a:off x="3276600" y="33"/>
            <a:ext cx="5867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/>
          <p:nvPr/>
        </p:nvSpPr>
        <p:spPr>
          <a:xfrm rot="-5400000">
            <a:off x="-98100" y="3374700"/>
            <a:ext cx="6858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 txBox="1"/>
          <p:nvPr>
            <p:ph type="title"/>
          </p:nvPr>
        </p:nvSpPr>
        <p:spPr>
          <a:xfrm>
            <a:off x="226077" y="477066"/>
            <a:ext cx="2808000" cy="1271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226075" y="1954400"/>
            <a:ext cx="2808000" cy="421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523541" y="6260830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90250" y="651000"/>
            <a:ext cx="62271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523541" y="6260830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 rot="5400000">
            <a:off x="1089325" y="3375050"/>
            <a:ext cx="68571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x="265500" y="3705955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523541" y="6260830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 flipH="1" rot="10800000">
            <a:off x="0" y="-100"/>
            <a:ext cx="9144000" cy="626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 flipH="1" rot="10800000">
            <a:off x="0" y="6163733"/>
            <a:ext cx="9144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57150" y="6262433"/>
            <a:ext cx="8382000" cy="595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6260830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71900" y="984966"/>
            <a:ext cx="82221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71900" y="2558766"/>
            <a:ext cx="8222100" cy="3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23541" y="6260830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google.com/url?sa=t&amp;rct=j&amp;q=&amp;esrc=s&amp;source=video&amp;cd=2&amp;cad=rja&amp;uact=8&amp;ved=0ahUKEwiWgfSHx7vMAhXHYiYKHcvGDukQtwIIITAB&amp;url=https%3A%2F%2Fwww.awesomestories.com%2Fasset%2Fview%2FMurder-of-Thomas-Becket&amp;usg=AFQjCNEZQgY6aoQrga5TuANcslVx_6VzEg&amp;bvm=bv.121070826,d.eWE" TargetMode="External"/><Relationship Id="rId4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subTitle"/>
          </p:nvPr>
        </p:nvSpPr>
        <p:spPr>
          <a:xfrm>
            <a:off x="457200" y="3700462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Background </a:t>
            </a:r>
            <a:r>
              <a:rPr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the Middle Ages</a:t>
            </a:r>
          </a:p>
        </p:txBody>
      </p:sp>
      <p:sp>
        <p:nvSpPr>
          <p:cNvPr id="85" name="Shape 85"/>
          <p:cNvSpPr txBox="1"/>
          <p:nvPr>
            <p:ph type="ctrTitle"/>
          </p:nvPr>
        </p:nvSpPr>
        <p:spPr>
          <a:xfrm>
            <a:off x="450850" y="1427162"/>
            <a:ext cx="8321675" cy="19923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b="0" i="1" lang="en-US" sz="4800" u="none" cap="none" strike="noStrik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The Canterbury Tales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Calibri"/>
              <a:buChar char="●"/>
            </a:pPr>
            <a:r>
              <a:rPr lang="en-US" sz="2610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No one was born into the clergy 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1" i="0" lang="en-US" sz="2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Regular clergy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b="1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(monks and friars) the regular clergy were male and were sworn to a life of celibacy and poverty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1" i="0" lang="en-US" sz="2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Secular clergy</a:t>
            </a:r>
            <a:r>
              <a:rPr b="1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parish priests (parsons) and clerics.</a:t>
            </a:r>
          </a:p>
          <a:p>
            <a:pPr lvl="1" marL="63976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Nuns didn’t have the same rights as the male clergy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>
            <p:ph type="title"/>
          </p:nvPr>
        </p:nvSpPr>
        <p:spPr>
          <a:xfrm>
            <a:off x="298450" y="-6350"/>
            <a:ext cx="8394699" cy="1616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b="0" i="0" lang="en-US" sz="3240" u="none" cap="none" strike="noStrik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Clergy (1.5 %)</a:t>
            </a:r>
            <a:br>
              <a:rPr b="0" i="0" lang="en-US" sz="3240" u="none" cap="none" strike="noStrik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clergy were expected to take vows of:</a:t>
            </a:r>
          </a:p>
          <a:p>
            <a:pPr lvl="1" marL="63976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Poverty</a:t>
            </a:r>
          </a:p>
          <a:p>
            <a:pPr lvl="1" marL="63976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Chastity</a:t>
            </a:r>
          </a:p>
          <a:p>
            <a:pPr lvl="1" marL="63976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Obedience</a:t>
            </a:r>
          </a:p>
        </p:txBody>
      </p:sp>
      <p:sp>
        <p:nvSpPr>
          <p:cNvPr id="144" name="Shape 144"/>
          <p:cNvSpPr txBox="1"/>
          <p:nvPr>
            <p:ph type="title"/>
          </p:nvPr>
        </p:nvSpPr>
        <p:spPr>
          <a:xfrm>
            <a:off x="219075" y="146050"/>
            <a:ext cx="8474075" cy="1231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b="0" i="0" lang="en-US" sz="4200" u="none" cap="none" strike="noStrik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Clergy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Warrior class or those descended from the warrior class.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Titled nobility: Dukes, Counts, Barons, Lords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Knights - lacked hereditary titles. Less than 1,000 in Chaucer’s England. A burdensome rank.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Squires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the backbone of the English and French armies. Moderate landowners and men of gentle birth who were not knighted.</a:t>
            </a:r>
          </a:p>
        </p:txBody>
      </p:sp>
      <p:sp>
        <p:nvSpPr>
          <p:cNvPr id="150" name="Shape 150"/>
          <p:cNvSpPr txBox="1"/>
          <p:nvPr>
            <p:ph type="title"/>
          </p:nvPr>
        </p:nvSpPr>
        <p:spPr>
          <a:xfrm>
            <a:off x="219075" y="146050"/>
            <a:ext cx="8474075" cy="1231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b="0" i="0" lang="en-US" sz="4200" u="none" cap="none" strike="noStrik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Aristocracy (1%)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Most of England’s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opulation lived in the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countryside</a:t>
            </a:r>
          </a:p>
          <a:p>
            <a:pPr indent="-263525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People in the commons were loosely ranked according to how much land they had</a:t>
            </a:r>
          </a:p>
          <a:p>
            <a:pPr lvl="1" marL="639762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</a:pPr>
            <a:r>
              <a:rPr b="1" i="0" lang="en-US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Franklins/Yeoman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freemen who had more th</a:t>
            </a: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 50 acres</a:t>
            </a:r>
          </a:p>
          <a:p>
            <a:pPr lvl="1" marL="639762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</a:pPr>
            <a:r>
              <a:rPr b="1" i="0" lang="en-US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Husbandmen/Cotters</a:t>
            </a: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free or servile men who held 10 to 40 acres</a:t>
            </a:r>
          </a:p>
          <a:p>
            <a:pPr lvl="1" marL="639762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 the bottom of rural society were those who held no land and were dependent upon their earnings as laborers (</a:t>
            </a:r>
            <a:r>
              <a:rPr b="1" i="0" lang="en-US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plowmen, herdsmen, etc.</a:t>
            </a: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156" name="Shape 156"/>
          <p:cNvSpPr txBox="1"/>
          <p:nvPr>
            <p:ph type="title"/>
          </p:nvPr>
        </p:nvSpPr>
        <p:spPr>
          <a:xfrm>
            <a:off x="219075" y="146050"/>
            <a:ext cx="8474075" cy="1231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b="0" i="0" lang="en-US" sz="4200" u="none" cap="none" strike="noStrik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The Common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ers</a:t>
            </a:r>
            <a:r>
              <a:rPr b="0" i="0" lang="en-US" sz="4200" u="none" cap="none" strike="noStrik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 (97%)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Being a part of society in the middle ages meant being a part of the church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Catholic Church - official church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Christians in that part of the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w</a:t>
            </a: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orld were under the authority of the pope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/>
          <p:nvPr>
            <p:ph type="title"/>
          </p:nvPr>
        </p:nvSpPr>
        <p:spPr>
          <a:xfrm>
            <a:off x="219075" y="146050"/>
            <a:ext cx="8474075" cy="1231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b="0" i="0" lang="en-US" sz="4200" u="none" cap="none" strike="noStrik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Religion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1348 – Black Plague reached England and wiped out 1/3 of the population (3.75 million to 2.25 million)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sudden collapse of the population sent prices skyrocketing (increased the price of labor while decreasing the price of land)</a:t>
            </a:r>
          </a:p>
        </p:txBody>
      </p:sp>
      <p:sp>
        <p:nvSpPr>
          <p:cNvPr id="168" name="Shape 168"/>
          <p:cNvSpPr txBox="1"/>
          <p:nvPr>
            <p:ph type="title"/>
          </p:nvPr>
        </p:nvSpPr>
        <p:spPr>
          <a:xfrm>
            <a:off x="219075" y="146050"/>
            <a:ext cx="8474075" cy="1231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b="0" i="0" lang="en-US" sz="4200" u="none" cap="none" strike="noStrik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The Black Plague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The overall effect of the Plague hastened the collapse of feudalism by creating intense competition for labor and tenants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Resulted in the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ise of the Middle Class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Labor became more valuable th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 land</a:t>
            </a:r>
          </a:p>
        </p:txBody>
      </p:sp>
      <p:sp>
        <p:nvSpPr>
          <p:cNvPr id="174" name="Shape 174"/>
          <p:cNvSpPr txBox="1"/>
          <p:nvPr>
            <p:ph type="title"/>
          </p:nvPr>
        </p:nvSpPr>
        <p:spPr>
          <a:xfrm>
            <a:off x="219075" y="146050"/>
            <a:ext cx="8474075" cy="1231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b="0" i="0" lang="en-US" sz="4200" u="none" cap="none" strike="noStrik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Effects of the Black Plague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ctrTitle"/>
          </p:nvPr>
        </p:nvSpPr>
        <p:spPr>
          <a:xfrm>
            <a:off x="450850" y="1427162"/>
            <a:ext cx="8321700" cy="199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lang="en-US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The Key Players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219075" y="146050"/>
            <a:ext cx="8474075" cy="1231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b="0" i="0" lang="en-US" sz="4200" u="none" cap="none" strike="noStrik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King Henry II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57200" y="1524000"/>
            <a:ext cx="40593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1133-1189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Arrogant King of England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Married Eleanor of Aquitaine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Appointed Thomas Becket as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Archbishop</a:t>
            </a: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of Canterbury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Got in big fight</a:t>
            </a:r>
          </a:p>
        </p:txBody>
      </p:sp>
      <p:pic>
        <p:nvPicPr>
          <p:cNvPr descr="kingHenry2.jpg" id="186" name="Shape 18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4275" y="1901850"/>
            <a:ext cx="2011500" cy="305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219075" y="146050"/>
            <a:ext cx="8474075" cy="1231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b="0" i="0" lang="en-US" sz="4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Thomas Beckett</a:t>
            </a:r>
            <a:r>
              <a:rPr b="0" i="0" lang="en-US" sz="4200" u="none" cap="none" strike="noStrik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457200" y="1524000"/>
            <a:ext cx="40592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Appointed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rchbishop of Canterbury by King Henry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II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King Henry hoped that Thomas would side with him over the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King’s plan backfired and Thomas ended up taking the side of the Church/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 over the King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pic>
        <p:nvPicPr>
          <p:cNvPr descr="thomas_becket.jpg" id="193" name="Shape 193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8711" y="1893900"/>
            <a:ext cx="2317800" cy="30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Written by Geoffrey Chaucer - father of English poetry (born about 1342)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 person to write in the Vernacular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iddle English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Insight into all walks of life during the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iddle Ages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219075" y="146050"/>
            <a:ext cx="8474075" cy="1231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b="0" i="1" lang="en-US" sz="4200" u="none" cap="none" strike="noStrik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Canterbury Tales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int_Thomas_Becket.jpg" id="198" name="Shape 19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3175" y="1371600"/>
            <a:ext cx="6956424" cy="444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>
            <p:ph type="title"/>
          </p:nvPr>
        </p:nvSpPr>
        <p:spPr>
          <a:xfrm>
            <a:off x="219075" y="146050"/>
            <a:ext cx="8474075" cy="1231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b="0" i="0" lang="en-US" sz="4200" u="none" cap="none" strike="noStrik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Saint Thomas a Becket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219075" y="146050"/>
            <a:ext cx="8474075" cy="1231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b="0" i="0" lang="en-US" sz="4200" u="none" cap="none" strike="noStrik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Saint Thomas a Becket</a:t>
            </a:r>
          </a:p>
        </p:txBody>
      </p:sp>
      <p:pic>
        <p:nvPicPr>
          <p:cNvPr descr="thomasbeckethomepage.jpg" id="205" name="Shape 20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524000"/>
            <a:ext cx="7097712" cy="4605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Murdered in 1170 (Assassinated by followers of the King Henry in Canterbury Cathedral)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Was canonized as both Saint and martyr following his murder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Shrine of Saint Thomas of Beckett became a popular destination for religious pilgrimages during the Middle Ages</a:t>
            </a:r>
          </a:p>
        </p:txBody>
      </p:sp>
      <p:sp>
        <p:nvSpPr>
          <p:cNvPr id="211" name="Shape 211"/>
          <p:cNvSpPr txBox="1"/>
          <p:nvPr>
            <p:ph type="title"/>
          </p:nvPr>
        </p:nvSpPr>
        <p:spPr>
          <a:xfrm>
            <a:off x="219075" y="146050"/>
            <a:ext cx="8474075" cy="1231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b="0" i="0" lang="en-US" sz="4200" u="none" cap="none" strike="noStrik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Thomas Becket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’s Death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668000.jpg" id="216" name="Shape 2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7000" y="1651000"/>
            <a:ext cx="6349999" cy="431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200" u="none" cap="none" strike="noStrike">
              <a:solidFill>
                <a:srgbClr val="F9F9F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50px-Canterbury_Cathedral_-_Portal_Nave_Cross-spire.jpg" id="222" name="Shape 2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9911" y="2111375"/>
            <a:ext cx="5322887" cy="318928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200" u="none" cap="none" strike="noStrike">
              <a:solidFill>
                <a:srgbClr val="F9F9F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ctrTitle"/>
          </p:nvPr>
        </p:nvSpPr>
        <p:spPr>
          <a:xfrm>
            <a:off x="450850" y="1427162"/>
            <a:ext cx="8321700" cy="199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i="1" lang="en-US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Middle Age Life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Occurred during the the 11</a:t>
            </a:r>
            <a:r>
              <a:rPr b="0" baseline="3000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,12</a:t>
            </a:r>
            <a:r>
              <a:rPr b="0" baseline="3000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and 13</a:t>
            </a:r>
            <a:r>
              <a:rPr b="0" baseline="3000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centuries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series of military campaigns called by the Pope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GOAL of the crusades: to restore Christian control of the Holy Land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Crusades had an enormous influence in Europe during the Middle Ages </a:t>
            </a:r>
          </a:p>
        </p:txBody>
      </p:sp>
      <p:sp>
        <p:nvSpPr>
          <p:cNvPr id="234" name="Shape 234"/>
          <p:cNvSpPr txBox="1"/>
          <p:nvPr>
            <p:ph type="title"/>
          </p:nvPr>
        </p:nvSpPr>
        <p:spPr>
          <a:xfrm>
            <a:off x="219075" y="146050"/>
            <a:ext cx="8474075" cy="1231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b="0" i="0" lang="en-US" sz="4200" u="none" cap="none" strike="noStrik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Crusades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Chivalry - system of ideals and behavior that governed both knight and gentleman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Included things such as: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		- oath of loyalty to overlord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		- rules of of warfare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		-adoration of a particular lady (not necessarily one’s wife)</a:t>
            </a:r>
          </a:p>
        </p:txBody>
      </p:sp>
      <p:sp>
        <p:nvSpPr>
          <p:cNvPr id="240" name="Shape 240"/>
          <p:cNvSpPr txBox="1"/>
          <p:nvPr>
            <p:ph type="title"/>
          </p:nvPr>
        </p:nvSpPr>
        <p:spPr>
          <a:xfrm>
            <a:off x="219075" y="146050"/>
            <a:ext cx="8474075" cy="1231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b="0" i="0" lang="en-US" sz="4200" u="none" cap="none" strike="noStrik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Chivalry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Courtly Love- Belief that acting in the name of a lady would help a knight be more brave and successful</a:t>
            </a:r>
          </a:p>
        </p:txBody>
      </p:sp>
      <p:sp>
        <p:nvSpPr>
          <p:cNvPr id="246" name="Shape 246"/>
          <p:cNvSpPr txBox="1"/>
          <p:nvPr>
            <p:ph type="title"/>
          </p:nvPr>
        </p:nvSpPr>
        <p:spPr>
          <a:xfrm>
            <a:off x="219075" y="146050"/>
            <a:ext cx="8474075" cy="1231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b="0" i="0" lang="en-US" sz="4200" u="none" cap="none" strike="noStrik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Courtly Love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Peasant Women - clean, bear children, field work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Higher Station - supervise housework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woman was always expected to be subservient to a male  - regardless of relation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political rights</a:t>
            </a:r>
          </a:p>
        </p:txBody>
      </p:sp>
      <p:sp>
        <p:nvSpPr>
          <p:cNvPr id="252" name="Shape 252"/>
          <p:cNvSpPr txBox="1"/>
          <p:nvPr>
            <p:ph type="title"/>
          </p:nvPr>
        </p:nvSpPr>
        <p:spPr>
          <a:xfrm>
            <a:off x="219075" y="146050"/>
            <a:ext cx="8474075" cy="1231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b="0" i="0" lang="en-US" sz="4200" u="none" cap="none" strike="noStrik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Role of Women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Wanted to educate the masses on the corruption in the Church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Usually satirical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Story begins in the Spring at Tabard Inn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Pilgrims on a voyage to the Shrine of </a:t>
            </a:r>
            <a:r>
              <a:rPr b="0" i="0" lang="en-US" sz="3000" cap="none" strike="noStrike">
                <a:latin typeface="Calibri"/>
                <a:ea typeface="Calibri"/>
                <a:cs typeface="Calibri"/>
                <a:sym typeface="Calibri"/>
              </a:rPr>
              <a:t>Thomas Becket (martyr)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Each pilgrim tells 2 tales on the way and 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tales back 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Host judges stories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/>
          <p:nvPr>
            <p:ph type="title"/>
          </p:nvPr>
        </p:nvSpPr>
        <p:spPr>
          <a:xfrm>
            <a:off x="219075" y="146050"/>
            <a:ext cx="8474075" cy="1231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b="0" i="1" lang="en-US" sz="4200" u="none" cap="none" strike="noStrik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Canterbury Tales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Prologue –STANDS ALONE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Does not include the stories that the pilgrims tell.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Describes all the pilgrims and gives the reader a picture into all walks of life during the middle ages.</a:t>
            </a:r>
          </a:p>
        </p:txBody>
      </p:sp>
      <p:sp>
        <p:nvSpPr>
          <p:cNvPr id="258" name="Shape 258"/>
          <p:cNvSpPr txBox="1"/>
          <p:nvPr>
            <p:ph type="title"/>
          </p:nvPr>
        </p:nvSpPr>
        <p:spPr>
          <a:xfrm>
            <a:off x="219075" y="146050"/>
            <a:ext cx="8474075" cy="1231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i="1" lang="en-US">
                <a:latin typeface="Calibri"/>
                <a:ea typeface="Calibri"/>
                <a:cs typeface="Calibri"/>
                <a:sym typeface="Calibri"/>
              </a:rPr>
              <a:t>CT </a:t>
            </a:r>
            <a:r>
              <a:rPr b="0" i="0" lang="en-US" sz="4200" u="none" cap="none" strike="noStrik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Prologue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narrator                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Knight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Squire 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Wife Of Bath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Pardoner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Miller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Prioress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Monk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Friar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Yeoman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>
            <p:ph type="title"/>
          </p:nvPr>
        </p:nvSpPr>
        <p:spPr>
          <a:xfrm>
            <a:off x="219075" y="146050"/>
            <a:ext cx="8474075" cy="1231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b="0" i="0" lang="en-US" sz="4200" u="none" cap="none" strike="noStrik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Pilgrims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nterbury_Tales-Figures.jpg" id="108" name="Shape 10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912" y="1371600"/>
            <a:ext cx="7848599" cy="475773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>
            <p:ph type="title"/>
          </p:nvPr>
        </p:nvSpPr>
        <p:spPr>
          <a:xfrm>
            <a:off x="219075" y="146050"/>
            <a:ext cx="8474075" cy="1231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b="0" i="0" lang="en-US" sz="4200" u="none" cap="none" strike="noStrik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Characters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nterbury_Tales_480.jpg" id="114" name="Shape 1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371600"/>
            <a:ext cx="8229600" cy="509428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>
            <p:ph type="title"/>
          </p:nvPr>
        </p:nvSpPr>
        <p:spPr>
          <a:xfrm>
            <a:off x="219075" y="146050"/>
            <a:ext cx="8474075" cy="1231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b="0" i="0" lang="en-US" sz="4200" u="none" cap="none" strike="noStrik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Characters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ctrTitle"/>
          </p:nvPr>
        </p:nvSpPr>
        <p:spPr>
          <a:xfrm>
            <a:off x="450850" y="1427162"/>
            <a:ext cx="8321700" cy="199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lang="en-US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The Middle Ages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eudalism.jpg" id="125" name="Shape 1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4775" y="1524000"/>
            <a:ext cx="3190874" cy="491966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>
            <p:ph type="title"/>
          </p:nvPr>
        </p:nvSpPr>
        <p:spPr>
          <a:xfrm>
            <a:off x="219075" y="146050"/>
            <a:ext cx="8474075" cy="1231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b="0" i="0" lang="en-US" sz="4200" u="none" cap="none" strike="noStrik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Feudalism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422275" y="155892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Society was divided into 3 states: </a:t>
            </a:r>
            <a:r>
              <a:rPr b="1" i="0" lang="en-US" sz="2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clergy, aristocracy, and the commoners</a:t>
            </a:r>
          </a:p>
          <a:p>
            <a:pPr lvl="1" marL="63976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Positions in the hierarchy were well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defined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1" i="0" lang="en-US" sz="2600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Clergy </a:t>
            </a: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responsible for people’s spiritual well-being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1" i="0" lang="en-US" sz="2600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Aristocracy </a:t>
            </a: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responsible for defending the nation through military might.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alibri"/>
              <a:buChar char="●"/>
            </a:pPr>
            <a:r>
              <a:rPr b="1" i="0" lang="en-US" sz="2600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Commoners </a:t>
            </a: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laborers and producers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/>
          <p:nvPr>
            <p:ph type="title"/>
          </p:nvPr>
        </p:nvSpPr>
        <p:spPr>
          <a:xfrm>
            <a:off x="233362" y="127000"/>
            <a:ext cx="84249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b="0" i="0" lang="en-US" sz="3600" u="none" cap="none" strike="noStrik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Chaucer’s England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b="0" i="0" lang="en-US" sz="3600" u="none" cap="none" strike="noStrik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rPr>
              <a:t>Social Structure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