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1372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8985244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2695851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8148518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616754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804346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1997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16803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0602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296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576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663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616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586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645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 name="Date Placeholder 4"/>
          <p:cNvSpPr>
            <a:spLocks noGrp="1"/>
          </p:cNvSpPr>
          <p:nvPr>
            <p:ph type="dt" sz="half" idx="10"/>
          </p:nvPr>
        </p:nvSpPr>
        <p:spPr/>
        <p:txBody>
          <a:bodyPr/>
          <a:lstStyle/>
          <a:p>
            <a:fld id="{363EFA5E-FA76-400D-B3DC-F0BA90E6D107}" type="datetimeFigureOut">
              <a:rPr lang="en-US" smtClean="0"/>
              <a:t>1/4/2016</a:t>
            </a:fld>
            <a:endParaRPr lang="en-US" dirty="0"/>
          </a:p>
        </p:txBody>
      </p:sp>
    </p:spTree>
    <p:extLst>
      <p:ext uri="{BB962C8B-B14F-4D97-AF65-F5344CB8AC3E}">
        <p14:creationId xmlns:p14="http://schemas.microsoft.com/office/powerpoint/2010/main" val="1732969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1/4/2016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27668084"/>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jferguson@wcpss.ne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English II</a:t>
            </a:r>
            <a:endParaRPr lang="en-US" dirty="0"/>
          </a:p>
        </p:txBody>
      </p:sp>
      <p:sp>
        <p:nvSpPr>
          <p:cNvPr id="3" name="Subtitle 2"/>
          <p:cNvSpPr>
            <a:spLocks noGrp="1"/>
          </p:cNvSpPr>
          <p:nvPr>
            <p:ph type="subTitle" idx="1"/>
          </p:nvPr>
        </p:nvSpPr>
        <p:spPr/>
        <p:txBody>
          <a:bodyPr/>
          <a:lstStyle/>
          <a:p>
            <a:r>
              <a:rPr lang="en-US" dirty="0" smtClean="0"/>
              <a:t>Scott Ferguson</a:t>
            </a:r>
          </a:p>
          <a:p>
            <a:r>
              <a:rPr lang="en-US" dirty="0"/>
              <a:t>(jferguson@wcpss.net)</a:t>
            </a:r>
          </a:p>
          <a:p>
            <a:endParaRPr lang="en-US" dirty="0"/>
          </a:p>
        </p:txBody>
      </p:sp>
    </p:spTree>
    <p:extLst>
      <p:ext uri="{BB962C8B-B14F-4D97-AF65-F5344CB8AC3E}">
        <p14:creationId xmlns:p14="http://schemas.microsoft.com/office/powerpoint/2010/main" val="2651567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Percentages</a:t>
            </a:r>
            <a:endParaRPr lang="en-US" dirty="0"/>
          </a:p>
        </p:txBody>
      </p:sp>
      <p:sp>
        <p:nvSpPr>
          <p:cNvPr id="3" name="Content Placeholder 2"/>
          <p:cNvSpPr>
            <a:spLocks noGrp="1"/>
          </p:cNvSpPr>
          <p:nvPr>
            <p:ph idx="1"/>
          </p:nvPr>
        </p:nvSpPr>
        <p:spPr/>
        <p:txBody>
          <a:bodyPr/>
          <a:lstStyle/>
          <a:p>
            <a:r>
              <a:rPr lang="en-US" dirty="0"/>
              <a:t>Major Grades = </a:t>
            </a:r>
            <a:r>
              <a:rPr lang="en-US" dirty="0" smtClean="0"/>
              <a:t>45%</a:t>
            </a:r>
            <a:endParaRPr lang="en-US" dirty="0"/>
          </a:p>
          <a:p>
            <a:r>
              <a:rPr lang="en-US" dirty="0" smtClean="0"/>
              <a:t>Minor </a:t>
            </a:r>
            <a:r>
              <a:rPr lang="en-US" dirty="0"/>
              <a:t>Grades </a:t>
            </a:r>
            <a:r>
              <a:rPr lang="en-US"/>
              <a:t>= </a:t>
            </a:r>
            <a:r>
              <a:rPr lang="en-US" smtClean="0"/>
              <a:t>55%</a:t>
            </a:r>
            <a:endParaRPr lang="en-US" dirty="0"/>
          </a:p>
          <a:p>
            <a:endParaRPr lang="en-US" dirty="0"/>
          </a:p>
        </p:txBody>
      </p:sp>
    </p:spTree>
    <p:extLst>
      <p:ext uri="{BB962C8B-B14F-4D97-AF65-F5344CB8AC3E}">
        <p14:creationId xmlns:p14="http://schemas.microsoft.com/office/powerpoint/2010/main" val="2405232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and Class Participation</a:t>
            </a:r>
            <a:endParaRPr lang="en-US" dirty="0"/>
          </a:p>
        </p:txBody>
      </p:sp>
      <p:sp>
        <p:nvSpPr>
          <p:cNvPr id="3" name="Content Placeholder 2"/>
          <p:cNvSpPr>
            <a:spLocks noGrp="1"/>
          </p:cNvSpPr>
          <p:nvPr>
            <p:ph idx="1"/>
          </p:nvPr>
        </p:nvSpPr>
        <p:spPr/>
        <p:txBody>
          <a:bodyPr/>
          <a:lstStyle/>
          <a:p>
            <a:r>
              <a:rPr lang="en-US" dirty="0" smtClean="0"/>
              <a:t>“</a:t>
            </a:r>
            <a:r>
              <a:rPr lang="en-US" dirty="0"/>
              <a:t>Homework / Class Participation” counts as a major grade.   </a:t>
            </a:r>
          </a:p>
          <a:p>
            <a:r>
              <a:rPr lang="en-US" dirty="0" smtClean="0"/>
              <a:t>Each </a:t>
            </a:r>
            <a:r>
              <a:rPr lang="en-US" dirty="0"/>
              <a:t>person will begin each quarter with a 100% in the “Homework / </a:t>
            </a:r>
            <a:r>
              <a:rPr lang="en-US" dirty="0" smtClean="0"/>
              <a:t>Class Participation</a:t>
            </a:r>
            <a:r>
              <a:rPr lang="en-US" dirty="0"/>
              <a:t>” category.  </a:t>
            </a:r>
          </a:p>
          <a:p>
            <a:r>
              <a:rPr lang="en-US" dirty="0" smtClean="0"/>
              <a:t>Each </a:t>
            </a:r>
            <a:r>
              <a:rPr lang="en-US" dirty="0"/>
              <a:t>missing assignment will cause a 4-point deduction in the category.  </a:t>
            </a:r>
          </a:p>
          <a:p>
            <a:r>
              <a:rPr lang="en-US" b="1" dirty="0" smtClean="0"/>
              <a:t>Late </a:t>
            </a:r>
            <a:r>
              <a:rPr lang="en-US" b="1" dirty="0"/>
              <a:t>homework will not be accepted on minor </a:t>
            </a:r>
            <a:r>
              <a:rPr lang="en-US" b="1" dirty="0" smtClean="0"/>
              <a:t>assignments</a:t>
            </a:r>
            <a:r>
              <a:rPr lang="en-US" dirty="0" smtClean="0"/>
              <a:t>.</a:t>
            </a:r>
          </a:p>
          <a:p>
            <a:r>
              <a:rPr lang="en-US" b="1" dirty="0" smtClean="0"/>
              <a:t>Ten </a:t>
            </a:r>
            <a:r>
              <a:rPr lang="en-US" b="1" dirty="0"/>
              <a:t>points per day will be deleted for late papers/presentations</a:t>
            </a:r>
            <a:r>
              <a:rPr lang="en-US" dirty="0" smtClean="0"/>
              <a:t>.</a:t>
            </a:r>
            <a:endParaRPr lang="en-US" dirty="0"/>
          </a:p>
          <a:p>
            <a:r>
              <a:rPr lang="en-US" dirty="0" smtClean="0"/>
              <a:t>Class </a:t>
            </a:r>
            <a:r>
              <a:rPr lang="en-US" dirty="0"/>
              <a:t>Participation comes from “meeting the spirit” of class assignments (during small group discussions/activities, and free-choice reading), not from who talks the most. </a:t>
            </a:r>
          </a:p>
          <a:p>
            <a:endParaRPr lang="en-US" dirty="0"/>
          </a:p>
        </p:txBody>
      </p:sp>
    </p:spTree>
    <p:extLst>
      <p:ext uri="{BB962C8B-B14F-4D97-AF65-F5344CB8AC3E}">
        <p14:creationId xmlns:p14="http://schemas.microsoft.com/office/powerpoint/2010/main" val="2652262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Activities</a:t>
            </a:r>
            <a:endParaRPr lang="en-US" dirty="0"/>
          </a:p>
        </p:txBody>
      </p:sp>
      <p:sp>
        <p:nvSpPr>
          <p:cNvPr id="3" name="Content Placeholder 2"/>
          <p:cNvSpPr>
            <a:spLocks noGrp="1"/>
          </p:cNvSpPr>
          <p:nvPr>
            <p:ph idx="1"/>
          </p:nvPr>
        </p:nvSpPr>
        <p:spPr/>
        <p:txBody>
          <a:bodyPr/>
          <a:lstStyle/>
          <a:p>
            <a:r>
              <a:rPr lang="en-US" dirty="0"/>
              <a:t>Failure to complete the grammar assignments will result in deductions in the  </a:t>
            </a:r>
            <a:r>
              <a:rPr lang="en-US" dirty="0" smtClean="0"/>
              <a:t>student’s </a:t>
            </a:r>
            <a:r>
              <a:rPr lang="en-US" dirty="0"/>
              <a:t>“Homework / Class Participation” grade.</a:t>
            </a:r>
          </a:p>
          <a:p>
            <a:endParaRPr lang="en-US" dirty="0"/>
          </a:p>
        </p:txBody>
      </p:sp>
    </p:spTree>
    <p:extLst>
      <p:ext uri="{BB962C8B-B14F-4D97-AF65-F5344CB8AC3E}">
        <p14:creationId xmlns:p14="http://schemas.microsoft.com/office/powerpoint/2010/main" val="20625568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Writings</a:t>
            </a:r>
            <a:endParaRPr lang="en-US" dirty="0"/>
          </a:p>
        </p:txBody>
      </p:sp>
      <p:sp>
        <p:nvSpPr>
          <p:cNvPr id="3" name="Content Placeholder 2"/>
          <p:cNvSpPr>
            <a:spLocks noGrp="1"/>
          </p:cNvSpPr>
          <p:nvPr>
            <p:ph idx="1"/>
          </p:nvPr>
        </p:nvSpPr>
        <p:spPr/>
        <p:txBody>
          <a:bodyPr/>
          <a:lstStyle/>
          <a:p>
            <a:r>
              <a:rPr lang="en-US" dirty="0"/>
              <a:t>I will assign various types of writings this year. They will usually have at least three days to complete the assignment and for most papers, there will be class time dedicated to planning/writing. </a:t>
            </a:r>
          </a:p>
          <a:p>
            <a:r>
              <a:rPr lang="en-US" dirty="0" smtClean="0"/>
              <a:t>Writings </a:t>
            </a:r>
            <a:r>
              <a:rPr lang="en-US" dirty="0"/>
              <a:t>will be consistent through the semester, but they will be shorter and focus on quality that will be translated to longer writing later. </a:t>
            </a:r>
          </a:p>
          <a:p>
            <a:endParaRPr lang="en-US" dirty="0"/>
          </a:p>
        </p:txBody>
      </p:sp>
    </p:spTree>
    <p:extLst>
      <p:ext uri="{BB962C8B-B14F-4D97-AF65-F5344CB8AC3E}">
        <p14:creationId xmlns:p14="http://schemas.microsoft.com/office/powerpoint/2010/main" val="35944682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 and Presentations</a:t>
            </a:r>
            <a:endParaRPr lang="en-US" dirty="0"/>
          </a:p>
        </p:txBody>
      </p:sp>
      <p:sp>
        <p:nvSpPr>
          <p:cNvPr id="3" name="Content Placeholder 2"/>
          <p:cNvSpPr>
            <a:spLocks noGrp="1"/>
          </p:cNvSpPr>
          <p:nvPr>
            <p:ph idx="1"/>
          </p:nvPr>
        </p:nvSpPr>
        <p:spPr/>
        <p:txBody>
          <a:bodyPr/>
          <a:lstStyle/>
          <a:p>
            <a:r>
              <a:rPr lang="en-US" dirty="0"/>
              <a:t>Students have already had one presentation this year. </a:t>
            </a:r>
          </a:p>
          <a:p>
            <a:r>
              <a:rPr lang="en-US" dirty="0" smtClean="0"/>
              <a:t>There </a:t>
            </a:r>
            <a:r>
              <a:rPr lang="en-US" dirty="0"/>
              <a:t>will be several more throughout the semester so that their </a:t>
            </a:r>
            <a:r>
              <a:rPr lang="en-US" dirty="0" smtClean="0"/>
              <a:t>public speaking </a:t>
            </a:r>
            <a:r>
              <a:rPr lang="en-US" dirty="0"/>
              <a:t>skills improve.</a:t>
            </a:r>
          </a:p>
          <a:p>
            <a:r>
              <a:rPr lang="en-US" dirty="0" smtClean="0"/>
              <a:t>Some </a:t>
            </a:r>
            <a:r>
              <a:rPr lang="en-US" dirty="0"/>
              <a:t>projects may be group assignments. </a:t>
            </a:r>
          </a:p>
          <a:p>
            <a:r>
              <a:rPr lang="en-US" dirty="0" smtClean="0"/>
              <a:t>If </a:t>
            </a:r>
            <a:r>
              <a:rPr lang="en-US" dirty="0"/>
              <a:t>they get a group assignment, they always have the option of doing </a:t>
            </a:r>
            <a:r>
              <a:rPr lang="en-US" dirty="0" smtClean="0"/>
              <a:t>an alternative </a:t>
            </a:r>
            <a:r>
              <a:rPr lang="en-US" dirty="0"/>
              <a:t>individual assignment.</a:t>
            </a:r>
          </a:p>
          <a:p>
            <a:r>
              <a:rPr lang="en-US" dirty="0" smtClean="0"/>
              <a:t>All </a:t>
            </a:r>
            <a:r>
              <a:rPr lang="en-US" dirty="0"/>
              <a:t>group assignments can be presented in the classroom; however, many choose to </a:t>
            </a:r>
            <a:r>
              <a:rPr lang="en-US" dirty="0" smtClean="0"/>
              <a:t>do </a:t>
            </a:r>
            <a:r>
              <a:rPr lang="en-US" dirty="0"/>
              <a:t>videos which requires a lot of out-of-school coordination. </a:t>
            </a:r>
          </a:p>
          <a:p>
            <a:endParaRPr lang="en-US" dirty="0"/>
          </a:p>
        </p:txBody>
      </p:sp>
    </p:spTree>
    <p:extLst>
      <p:ext uri="{BB962C8B-B14F-4D97-AF65-F5344CB8AC3E}">
        <p14:creationId xmlns:p14="http://schemas.microsoft.com/office/powerpoint/2010/main" val="1764190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a:t>
            </a:r>
            <a:endParaRPr lang="en-US" dirty="0"/>
          </a:p>
        </p:txBody>
      </p:sp>
      <p:sp>
        <p:nvSpPr>
          <p:cNvPr id="3" name="Content Placeholder 2"/>
          <p:cNvSpPr>
            <a:spLocks noGrp="1"/>
          </p:cNvSpPr>
          <p:nvPr>
            <p:ph idx="1"/>
          </p:nvPr>
        </p:nvSpPr>
        <p:spPr/>
        <p:txBody>
          <a:bodyPr/>
          <a:lstStyle/>
          <a:p>
            <a:r>
              <a:rPr lang="en-US" u="sng" dirty="0">
                <a:hlinkClick r:id="rId2"/>
              </a:rPr>
              <a:t>jferguson@wcpss.net</a:t>
            </a:r>
            <a:endParaRPr lang="en-US" dirty="0"/>
          </a:p>
          <a:p>
            <a:endParaRPr lang="en-US" dirty="0" smtClean="0"/>
          </a:p>
          <a:p>
            <a:r>
              <a:rPr lang="en-US" dirty="0" smtClean="0"/>
              <a:t>I </a:t>
            </a:r>
            <a:r>
              <a:rPr lang="en-US" dirty="0"/>
              <a:t>usually check my email 2-3 times each day at school. I usually do not check email </a:t>
            </a:r>
            <a:r>
              <a:rPr lang="en-US" dirty="0" smtClean="0"/>
              <a:t>from </a:t>
            </a:r>
            <a:r>
              <a:rPr lang="en-US" dirty="0"/>
              <a:t>home. </a:t>
            </a:r>
          </a:p>
          <a:p>
            <a:r>
              <a:rPr lang="en-US" dirty="0" smtClean="0"/>
              <a:t>Please </a:t>
            </a:r>
            <a:r>
              <a:rPr lang="en-US" dirty="0"/>
              <a:t>keep in mind that depending on what is going on in class and </a:t>
            </a:r>
            <a:r>
              <a:rPr lang="en-US" dirty="0" smtClean="0"/>
              <a:t>extra-duty </a:t>
            </a:r>
            <a:r>
              <a:rPr lang="en-US" dirty="0"/>
              <a:t>responsibilities that I may have to fulfill, I may not be able to respond  </a:t>
            </a:r>
            <a:r>
              <a:rPr lang="en-US" dirty="0" smtClean="0"/>
              <a:t>to </a:t>
            </a:r>
            <a:r>
              <a:rPr lang="en-US" dirty="0"/>
              <a:t>your email within a matter of hours after it is sent. </a:t>
            </a:r>
          </a:p>
          <a:p>
            <a:r>
              <a:rPr lang="en-US" dirty="0" smtClean="0"/>
              <a:t>I </a:t>
            </a:r>
            <a:r>
              <a:rPr lang="en-US" dirty="0"/>
              <a:t>will respond in a timely manner. </a:t>
            </a:r>
          </a:p>
          <a:p>
            <a:r>
              <a:rPr lang="en-US" dirty="0" smtClean="0"/>
              <a:t>Please </a:t>
            </a:r>
            <a:r>
              <a:rPr lang="en-US" dirty="0"/>
              <a:t>be respectful in email quantity. </a:t>
            </a:r>
          </a:p>
          <a:p>
            <a:endParaRPr lang="en-US" dirty="0"/>
          </a:p>
        </p:txBody>
      </p:sp>
    </p:spTree>
    <p:extLst>
      <p:ext uri="{BB962C8B-B14F-4D97-AF65-F5344CB8AC3E}">
        <p14:creationId xmlns:p14="http://schemas.microsoft.com/office/powerpoint/2010/main" val="1655094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Questions?</a:t>
            </a:r>
            <a:endParaRPr lang="en-US" dirty="0"/>
          </a:p>
        </p:txBody>
      </p:sp>
    </p:spTree>
    <p:extLst>
      <p:ext uri="{BB962C8B-B14F-4D97-AF65-F5344CB8AC3E}">
        <p14:creationId xmlns:p14="http://schemas.microsoft.com/office/powerpoint/2010/main" val="4057470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a:t>“</a:t>
            </a:r>
            <a:r>
              <a:rPr lang="en-US" i="1" dirty="0"/>
              <a:t>I express to my students that reading is not an add-on to the class. It is the cornerstone</a:t>
            </a:r>
            <a:r>
              <a:rPr lang="en-US" dirty="0"/>
              <a:t>.” 		</a:t>
            </a:r>
          </a:p>
          <a:p>
            <a:pPr marL="0" indent="0">
              <a:buNone/>
            </a:pPr>
            <a:r>
              <a:rPr lang="en-US" b="1" i="1" dirty="0"/>
              <a:t>	</a:t>
            </a:r>
            <a:r>
              <a:rPr lang="en-US" b="1" i="1" dirty="0" smtClean="0"/>
              <a:t>		The </a:t>
            </a:r>
            <a:r>
              <a:rPr lang="en-US" b="1" i="1" dirty="0"/>
              <a:t>Book Whisperer</a:t>
            </a:r>
            <a:r>
              <a:rPr lang="en-US" dirty="0"/>
              <a:t> by </a:t>
            </a:r>
            <a:r>
              <a:rPr lang="en-US" dirty="0" err="1"/>
              <a:t>Donalyn</a:t>
            </a:r>
            <a:r>
              <a:rPr lang="en-US" dirty="0"/>
              <a:t> Miller (p. 50</a:t>
            </a:r>
            <a:r>
              <a:rPr lang="en-US" dirty="0" smtClean="0"/>
              <a:t>)</a:t>
            </a:r>
          </a:p>
          <a:p>
            <a:pPr marL="0" indent="0">
              <a:buNone/>
            </a:pPr>
            <a:endParaRPr lang="en-US" dirty="0"/>
          </a:p>
          <a:p>
            <a:pPr marL="0" indent="0">
              <a:buNone/>
            </a:pPr>
            <a:r>
              <a:rPr lang="en-US" dirty="0"/>
              <a:t>I hope that students find this class to be one that teaches them written and verbal communication skills, helps them to explore new ideas, and encourages them to grow as a person, as a life-long learner, and as a life-long reader.</a:t>
            </a:r>
          </a:p>
          <a:p>
            <a:endParaRPr lang="en-US" dirty="0"/>
          </a:p>
        </p:txBody>
      </p:sp>
    </p:spTree>
    <p:extLst>
      <p:ext uri="{BB962C8B-B14F-4D97-AF65-F5344CB8AC3E}">
        <p14:creationId xmlns:p14="http://schemas.microsoft.com/office/powerpoint/2010/main" val="1828926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Experience and Education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Apex High School Since January of 1994!</a:t>
            </a:r>
          </a:p>
          <a:p>
            <a:r>
              <a:rPr lang="en-US" dirty="0"/>
              <a:t>N. C. State - B.A. English 1993</a:t>
            </a:r>
          </a:p>
          <a:p>
            <a:r>
              <a:rPr lang="en-US" dirty="0"/>
              <a:t>UNC Chapel Hill - M.Ed. Literacy 2011 (Literacy Specialist)</a:t>
            </a:r>
          </a:p>
          <a:p>
            <a:endParaRPr lang="en-US" dirty="0" smtClean="0"/>
          </a:p>
          <a:p>
            <a:endParaRPr lang="en-US" dirty="0"/>
          </a:p>
          <a:p>
            <a:endParaRPr lang="en-US" dirty="0" smtClean="0"/>
          </a:p>
          <a:p>
            <a:endParaRPr lang="en-US" dirty="0"/>
          </a:p>
          <a:p>
            <a:endParaRPr lang="en-US" dirty="0" smtClean="0"/>
          </a:p>
          <a:p>
            <a:r>
              <a:rPr lang="en-US" b="1" dirty="0"/>
              <a:t>Thanks to the AOIT Parents</a:t>
            </a:r>
            <a:r>
              <a:rPr lang="en-US" dirty="0"/>
              <a:t>:</a:t>
            </a:r>
          </a:p>
          <a:p>
            <a:pPr marL="0" indent="0">
              <a:buNone/>
            </a:pPr>
            <a:r>
              <a:rPr lang="en-US" dirty="0" smtClean="0"/>
              <a:t> </a:t>
            </a:r>
            <a:r>
              <a:rPr lang="en-US" dirty="0"/>
              <a:t>This computer station and all the technology on this table </a:t>
            </a:r>
            <a:r>
              <a:rPr lang="en-US" dirty="0" smtClean="0"/>
              <a:t>was </a:t>
            </a:r>
          </a:p>
          <a:p>
            <a:pPr marL="0" indent="0">
              <a:buNone/>
            </a:pPr>
            <a:r>
              <a:rPr lang="en-US" dirty="0"/>
              <a:t> </a:t>
            </a:r>
            <a:r>
              <a:rPr lang="en-US" dirty="0" smtClean="0"/>
              <a:t> purchased </a:t>
            </a:r>
            <a:r>
              <a:rPr lang="en-US" dirty="0"/>
              <a:t>through AOIT funds.</a:t>
            </a:r>
          </a:p>
          <a:p>
            <a:pPr marL="0" indent="0">
              <a:buNone/>
            </a:pPr>
            <a:endParaRPr lang="en-US" dirty="0"/>
          </a:p>
        </p:txBody>
      </p:sp>
      <p:pic>
        <p:nvPicPr>
          <p:cNvPr id="4" name="Picture 2" descr="apex_logo_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581840">
            <a:off x="7733684" y="2030467"/>
            <a:ext cx="1434435" cy="1644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ncst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93331">
            <a:off x="9376897" y="3440853"/>
            <a:ext cx="1744663"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unc-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0798" y="4426824"/>
            <a:ext cx="1773696" cy="14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6941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World Literature</a:t>
            </a:r>
            <a:endParaRPr lang="en-US" dirty="0"/>
          </a:p>
        </p:txBody>
      </p:sp>
      <p:pic>
        <p:nvPicPr>
          <p:cNvPr id="1027" name="Picture 3" descr="Oedipus%20Book%20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194" y="1657612"/>
            <a:ext cx="1308113" cy="1754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Cyrano%20Book%20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8994" y="1657612"/>
            <a:ext cx="107632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9921" y="1661179"/>
            <a:ext cx="1650071" cy="1707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All%20Quiet%20Book%20Cov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0433" y="1719194"/>
            <a:ext cx="1111299" cy="1716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book_cov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1203" y="1807551"/>
            <a:ext cx="1038860" cy="179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28193" y="3503944"/>
            <a:ext cx="1308113" cy="369332"/>
          </a:xfrm>
          <a:prstGeom prst="rect">
            <a:avLst/>
          </a:prstGeom>
          <a:noFill/>
        </p:spPr>
        <p:txBody>
          <a:bodyPr wrap="square" rtlCol="0">
            <a:spAutoFit/>
          </a:bodyPr>
          <a:lstStyle/>
          <a:p>
            <a:pPr algn="ctr"/>
            <a:r>
              <a:rPr lang="en-US" i="1" dirty="0" smtClean="0"/>
              <a:t>Oedipus</a:t>
            </a:r>
            <a:endParaRPr lang="en-US" i="1" dirty="0"/>
          </a:p>
        </p:txBody>
      </p:sp>
      <p:sp>
        <p:nvSpPr>
          <p:cNvPr id="11" name="TextBox 10"/>
          <p:cNvSpPr txBox="1"/>
          <p:nvPr/>
        </p:nvSpPr>
        <p:spPr>
          <a:xfrm>
            <a:off x="1840891" y="3461740"/>
            <a:ext cx="1772529" cy="646331"/>
          </a:xfrm>
          <a:prstGeom prst="rect">
            <a:avLst/>
          </a:prstGeom>
          <a:noFill/>
        </p:spPr>
        <p:txBody>
          <a:bodyPr wrap="square" rtlCol="0">
            <a:spAutoFit/>
          </a:bodyPr>
          <a:lstStyle/>
          <a:p>
            <a:pPr algn="ctr"/>
            <a:r>
              <a:rPr lang="en-US" i="1" dirty="0"/>
              <a:t>Cyrano de Bergerac </a:t>
            </a:r>
          </a:p>
        </p:txBody>
      </p:sp>
      <p:sp>
        <p:nvSpPr>
          <p:cNvPr id="12" name="TextBox 11"/>
          <p:cNvSpPr txBox="1"/>
          <p:nvPr/>
        </p:nvSpPr>
        <p:spPr>
          <a:xfrm>
            <a:off x="3613420" y="3546983"/>
            <a:ext cx="2201813" cy="369332"/>
          </a:xfrm>
          <a:prstGeom prst="rect">
            <a:avLst/>
          </a:prstGeom>
          <a:noFill/>
        </p:spPr>
        <p:txBody>
          <a:bodyPr wrap="square" rtlCol="0">
            <a:spAutoFit/>
          </a:bodyPr>
          <a:lstStyle/>
          <a:p>
            <a:pPr algn="ctr"/>
            <a:r>
              <a:rPr lang="en-US" i="1" dirty="0" smtClean="0"/>
              <a:t>Lord of the Flies</a:t>
            </a:r>
            <a:endParaRPr lang="en-US" i="1" dirty="0"/>
          </a:p>
        </p:txBody>
      </p:sp>
      <p:sp>
        <p:nvSpPr>
          <p:cNvPr id="13" name="TextBox 12"/>
          <p:cNvSpPr txBox="1"/>
          <p:nvPr/>
        </p:nvSpPr>
        <p:spPr>
          <a:xfrm>
            <a:off x="6125828" y="3454650"/>
            <a:ext cx="1784364" cy="923330"/>
          </a:xfrm>
          <a:prstGeom prst="rect">
            <a:avLst/>
          </a:prstGeom>
          <a:noFill/>
        </p:spPr>
        <p:txBody>
          <a:bodyPr wrap="square" rtlCol="0">
            <a:spAutoFit/>
          </a:bodyPr>
          <a:lstStyle/>
          <a:p>
            <a:pPr algn="ctr"/>
            <a:r>
              <a:rPr lang="en-US" i="1" dirty="0" smtClean="0"/>
              <a:t>All Quiet on the Western Front</a:t>
            </a:r>
            <a:endParaRPr lang="en-US" i="1" dirty="0"/>
          </a:p>
        </p:txBody>
      </p:sp>
      <p:sp>
        <p:nvSpPr>
          <p:cNvPr id="14" name="TextBox 13"/>
          <p:cNvSpPr txBox="1"/>
          <p:nvPr/>
        </p:nvSpPr>
        <p:spPr>
          <a:xfrm>
            <a:off x="7910192" y="3529478"/>
            <a:ext cx="1961172" cy="369332"/>
          </a:xfrm>
          <a:prstGeom prst="rect">
            <a:avLst/>
          </a:prstGeom>
          <a:noFill/>
        </p:spPr>
        <p:txBody>
          <a:bodyPr wrap="square" rtlCol="0">
            <a:spAutoFit/>
          </a:bodyPr>
          <a:lstStyle/>
          <a:p>
            <a:pPr algn="ctr"/>
            <a:r>
              <a:rPr lang="en-US" i="1" dirty="0" smtClean="0"/>
              <a:t>Night</a:t>
            </a:r>
            <a:endParaRPr lang="en-US" i="1" dirty="0"/>
          </a:p>
        </p:txBody>
      </p:sp>
      <p:sp>
        <p:nvSpPr>
          <p:cNvPr id="5" name="TextBox 4"/>
          <p:cNvSpPr txBox="1"/>
          <p:nvPr/>
        </p:nvSpPr>
        <p:spPr>
          <a:xfrm>
            <a:off x="677334" y="4754880"/>
            <a:ext cx="9132959" cy="1200329"/>
          </a:xfrm>
          <a:prstGeom prst="rect">
            <a:avLst/>
          </a:prstGeom>
          <a:noFill/>
        </p:spPr>
        <p:txBody>
          <a:bodyPr wrap="square" rtlCol="0">
            <a:spAutoFit/>
          </a:bodyPr>
          <a:lstStyle/>
          <a:p>
            <a:r>
              <a:rPr lang="en-US" dirty="0" smtClean="0"/>
              <a:t>We will also cover other </a:t>
            </a:r>
            <a:r>
              <a:rPr lang="en-US" dirty="0"/>
              <a:t>works of poetry, art, short stories, </a:t>
            </a:r>
            <a:r>
              <a:rPr lang="en-US" dirty="0" smtClean="0"/>
              <a:t>and short plays.</a:t>
            </a:r>
            <a:endParaRPr lang="en-US" dirty="0"/>
          </a:p>
          <a:p>
            <a:r>
              <a:rPr lang="en-US" dirty="0"/>
              <a:t> </a:t>
            </a:r>
          </a:p>
          <a:p>
            <a:r>
              <a:rPr lang="en-US" dirty="0" smtClean="0"/>
              <a:t>*There </a:t>
            </a:r>
            <a:r>
              <a:rPr lang="en-US" dirty="0"/>
              <a:t>is more of an emphasis on teaching English skills rather than teaching novels. </a:t>
            </a:r>
          </a:p>
          <a:p>
            <a:endParaRPr lang="en-US" dirty="0"/>
          </a:p>
        </p:txBody>
      </p:sp>
      <p:pic>
        <p:nvPicPr>
          <p:cNvPr id="1026" name="Picture 2" descr="http://ecx.images-amazon.com/images/I/51gMCvZgQyL.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32454" y="1668111"/>
            <a:ext cx="1284909" cy="20460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987681" y="3669141"/>
            <a:ext cx="914400" cy="646331"/>
          </a:xfrm>
          <a:prstGeom prst="rect">
            <a:avLst/>
          </a:prstGeom>
          <a:noFill/>
        </p:spPr>
        <p:txBody>
          <a:bodyPr wrap="square" rtlCol="0">
            <a:spAutoFit/>
          </a:bodyPr>
          <a:lstStyle/>
          <a:p>
            <a:r>
              <a:rPr lang="en-US" i="1" dirty="0" smtClean="0"/>
              <a:t>Julius</a:t>
            </a:r>
            <a:r>
              <a:rPr lang="en-US" dirty="0" smtClean="0"/>
              <a:t> </a:t>
            </a:r>
            <a:r>
              <a:rPr lang="en-US" i="1" dirty="0" smtClean="0"/>
              <a:t>Caesar</a:t>
            </a:r>
            <a:endParaRPr lang="en-US" i="1" dirty="0"/>
          </a:p>
        </p:txBody>
      </p:sp>
    </p:spTree>
    <p:extLst>
      <p:ext uri="{BB962C8B-B14F-4D97-AF65-F5344CB8AC3E}">
        <p14:creationId xmlns:p14="http://schemas.microsoft.com/office/powerpoint/2010/main" val="62545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Reading Initiative </a:t>
            </a:r>
            <a:r>
              <a:rPr lang="en-US" dirty="0" smtClean="0"/>
              <a:t>Information</a:t>
            </a:r>
            <a:endParaRPr lang="en-US" dirty="0"/>
          </a:p>
        </p:txBody>
      </p:sp>
      <p:sp>
        <p:nvSpPr>
          <p:cNvPr id="3" name="Content Placeholder 2"/>
          <p:cNvSpPr>
            <a:spLocks noGrp="1"/>
          </p:cNvSpPr>
          <p:nvPr>
            <p:ph idx="1"/>
          </p:nvPr>
        </p:nvSpPr>
        <p:spPr>
          <a:xfrm>
            <a:off x="677334" y="1744395"/>
            <a:ext cx="8596668" cy="4853354"/>
          </a:xfrm>
        </p:spPr>
        <p:txBody>
          <a:bodyPr>
            <a:normAutofit/>
          </a:bodyPr>
          <a:lstStyle/>
          <a:p>
            <a:pPr lvl="0"/>
            <a:r>
              <a:rPr lang="en-US" dirty="0"/>
              <a:t>PLT decided that we cannot accept that students aren’t reading.</a:t>
            </a:r>
          </a:p>
          <a:p>
            <a:pPr lvl="0"/>
            <a:r>
              <a:rPr lang="en-US" dirty="0"/>
              <a:t>We want to create life-long readers.</a:t>
            </a:r>
          </a:p>
          <a:p>
            <a:pPr lvl="0"/>
            <a:r>
              <a:rPr lang="en-US" dirty="0"/>
              <a:t>Many skills that we teach in isolation could be learned by reading</a:t>
            </a:r>
            <a:r>
              <a:rPr lang="en-US" dirty="0" smtClean="0"/>
              <a:t>.</a:t>
            </a:r>
          </a:p>
          <a:p>
            <a:pPr marL="0" lvl="0" indent="0">
              <a:buNone/>
            </a:pPr>
            <a:endParaRPr lang="en-US" dirty="0" smtClean="0"/>
          </a:p>
          <a:p>
            <a:pPr lvl="0"/>
            <a:r>
              <a:rPr lang="en-US" dirty="0" smtClean="0"/>
              <a:t>15-20 </a:t>
            </a:r>
            <a:r>
              <a:rPr lang="en-US" dirty="0"/>
              <a:t>minutes of free-choice reading for 4 days each week.</a:t>
            </a:r>
          </a:p>
          <a:p>
            <a:pPr lvl="0"/>
            <a:r>
              <a:rPr lang="en-US" dirty="0"/>
              <a:t>Students will be required to read at least </a:t>
            </a:r>
            <a:r>
              <a:rPr lang="en-US" b="1" dirty="0"/>
              <a:t>800 -1000 pages</a:t>
            </a:r>
            <a:r>
              <a:rPr lang="en-US" dirty="0"/>
              <a:t> of free reading this semester.</a:t>
            </a:r>
          </a:p>
          <a:p>
            <a:pPr lvl="0"/>
            <a:r>
              <a:rPr lang="en-US" b="1" dirty="0" smtClean="0"/>
              <a:t>Parents</a:t>
            </a:r>
            <a:r>
              <a:rPr lang="en-US" dirty="0"/>
              <a:t>, please note that I have not read all the books that the students will be reading. Therefore, there is an expectation that you engage your children in conversations about their reading selections (especially free-reading choices) to ensure that there is no objectionable content.</a:t>
            </a:r>
          </a:p>
          <a:p>
            <a:pPr lvl="0"/>
            <a:r>
              <a:rPr lang="en-US" dirty="0"/>
              <a:t>Please consider donating new or </a:t>
            </a:r>
            <a:r>
              <a:rPr lang="en-US" u="sng" dirty="0"/>
              <a:t>used</a:t>
            </a:r>
            <a:r>
              <a:rPr lang="en-US" dirty="0"/>
              <a:t> books. </a:t>
            </a:r>
            <a:r>
              <a:rPr lang="en-US" dirty="0">
                <a:sym typeface="Wingdings" panose="05000000000000000000" pitchFamily="2" charset="2"/>
              </a:rPr>
              <a:t></a:t>
            </a:r>
            <a:endParaRPr lang="en-US" dirty="0"/>
          </a:p>
          <a:p>
            <a:pPr lvl="0"/>
            <a:r>
              <a:rPr lang="en-US" dirty="0"/>
              <a:t>A great place to get cheap books: </a:t>
            </a:r>
            <a:r>
              <a:rPr lang="en-US" b="1" dirty="0" smtClean="0"/>
              <a:t>thriftbooks.com</a:t>
            </a:r>
            <a:endParaRPr lang="en-US" dirty="0"/>
          </a:p>
        </p:txBody>
      </p:sp>
    </p:spTree>
    <p:extLst>
      <p:ext uri="{BB962C8B-B14F-4D97-AF65-F5344CB8AC3E}">
        <p14:creationId xmlns:p14="http://schemas.microsoft.com/office/powerpoint/2010/main" val="1016895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Needed Books</a:t>
            </a:r>
            <a:endParaRPr lang="en-US" dirty="0"/>
          </a:p>
        </p:txBody>
      </p:sp>
      <p:sp>
        <p:nvSpPr>
          <p:cNvPr id="3" name="Content Placeholder 2"/>
          <p:cNvSpPr>
            <a:spLocks noGrp="1"/>
          </p:cNvSpPr>
          <p:nvPr>
            <p:ph idx="1"/>
          </p:nvPr>
        </p:nvSpPr>
        <p:spPr>
          <a:xfrm>
            <a:off x="677333" y="1575582"/>
            <a:ext cx="9184119" cy="4937760"/>
          </a:xfrm>
        </p:spPr>
        <p:txBody>
          <a:bodyPr numCol="3">
            <a:normAutofit/>
          </a:bodyPr>
          <a:lstStyle/>
          <a:p>
            <a:r>
              <a:rPr lang="en-US" i="1" dirty="0" smtClean="0"/>
              <a:t>Just </a:t>
            </a:r>
            <a:r>
              <a:rPr lang="en-US" i="1" dirty="0"/>
              <a:t>One Day  </a:t>
            </a:r>
            <a:r>
              <a:rPr lang="en-US" i="1" dirty="0" smtClean="0"/>
              <a:t>              </a:t>
            </a:r>
            <a:r>
              <a:rPr lang="en-US" dirty="0" smtClean="0"/>
              <a:t>by </a:t>
            </a:r>
            <a:r>
              <a:rPr lang="en-US" dirty="0"/>
              <a:t>Gayle Forman</a:t>
            </a:r>
          </a:p>
          <a:p>
            <a:r>
              <a:rPr lang="en-US" i="1" dirty="0" smtClean="0"/>
              <a:t>Just </a:t>
            </a:r>
            <a:r>
              <a:rPr lang="en-US" i="1" dirty="0"/>
              <a:t>One Year </a:t>
            </a:r>
            <a:r>
              <a:rPr lang="en-US" i="1" dirty="0" smtClean="0"/>
              <a:t>              </a:t>
            </a:r>
            <a:r>
              <a:rPr lang="en-US" dirty="0" smtClean="0"/>
              <a:t>by </a:t>
            </a:r>
            <a:r>
              <a:rPr lang="en-US" dirty="0"/>
              <a:t>Gayle Forman</a:t>
            </a:r>
          </a:p>
          <a:p>
            <a:r>
              <a:rPr lang="en-US" i="1" dirty="0" smtClean="0"/>
              <a:t>The </a:t>
            </a:r>
            <a:r>
              <a:rPr lang="en-US" i="1" dirty="0"/>
              <a:t>Summer I Turned Pretty</a:t>
            </a:r>
            <a:r>
              <a:rPr lang="en-US" dirty="0"/>
              <a:t> by Jenny Han</a:t>
            </a:r>
            <a:r>
              <a:rPr lang="en-US" i="1" dirty="0"/>
              <a:t> </a:t>
            </a:r>
            <a:endParaRPr lang="en-US" dirty="0"/>
          </a:p>
          <a:p>
            <a:r>
              <a:rPr lang="en-US" i="1" dirty="0" smtClean="0"/>
              <a:t>It’s </a:t>
            </a:r>
            <a:r>
              <a:rPr lang="en-US" i="1" dirty="0"/>
              <a:t>Not Summer Without You </a:t>
            </a:r>
            <a:r>
              <a:rPr lang="en-US" dirty="0"/>
              <a:t>by Jenny Han</a:t>
            </a:r>
          </a:p>
          <a:p>
            <a:r>
              <a:rPr lang="en-US" i="1" dirty="0" smtClean="0"/>
              <a:t>We’ll </a:t>
            </a:r>
            <a:r>
              <a:rPr lang="en-US" i="1" dirty="0"/>
              <a:t>Always Have Summer </a:t>
            </a:r>
            <a:r>
              <a:rPr lang="en-US" dirty="0"/>
              <a:t>by Jenny Han</a:t>
            </a:r>
          </a:p>
          <a:p>
            <a:r>
              <a:rPr lang="en-US" i="1" dirty="0" smtClean="0"/>
              <a:t>Blood </a:t>
            </a:r>
            <a:r>
              <a:rPr lang="en-US" i="1" dirty="0"/>
              <a:t>Red Road </a:t>
            </a:r>
            <a:r>
              <a:rPr lang="en-US" i="1" dirty="0" smtClean="0"/>
              <a:t>            </a:t>
            </a:r>
            <a:r>
              <a:rPr lang="en-US" dirty="0" smtClean="0"/>
              <a:t>by </a:t>
            </a:r>
            <a:r>
              <a:rPr lang="en-US" dirty="0"/>
              <a:t>Moira </a:t>
            </a:r>
            <a:r>
              <a:rPr lang="en-US" dirty="0" smtClean="0"/>
              <a:t>Young</a:t>
            </a:r>
            <a:endParaRPr lang="en-US" i="1" dirty="0" smtClean="0"/>
          </a:p>
          <a:p>
            <a:r>
              <a:rPr lang="en-US" i="1" dirty="0" smtClean="0"/>
              <a:t>Insurgent                      </a:t>
            </a:r>
            <a:r>
              <a:rPr lang="en-US" dirty="0" smtClean="0"/>
              <a:t>by </a:t>
            </a:r>
            <a:r>
              <a:rPr lang="en-US" dirty="0"/>
              <a:t>Veronica Roth</a:t>
            </a:r>
          </a:p>
          <a:p>
            <a:r>
              <a:rPr lang="en-US" i="1" dirty="0" smtClean="0"/>
              <a:t>The </a:t>
            </a:r>
            <a:r>
              <a:rPr lang="en-US" i="1" dirty="0"/>
              <a:t>Scorch Trials </a:t>
            </a:r>
            <a:r>
              <a:rPr lang="en-US" i="1" dirty="0" smtClean="0"/>
              <a:t>         </a:t>
            </a:r>
            <a:r>
              <a:rPr lang="en-US" dirty="0" smtClean="0"/>
              <a:t>by </a:t>
            </a:r>
            <a:r>
              <a:rPr lang="en-US" dirty="0"/>
              <a:t>James </a:t>
            </a:r>
            <a:r>
              <a:rPr lang="en-US" dirty="0" err="1"/>
              <a:t>Dashner</a:t>
            </a:r>
            <a:endParaRPr lang="en-US" dirty="0"/>
          </a:p>
          <a:p>
            <a:r>
              <a:rPr lang="en-US" i="1" dirty="0" smtClean="0"/>
              <a:t>The </a:t>
            </a:r>
            <a:r>
              <a:rPr lang="en-US" i="1" dirty="0"/>
              <a:t>Death Cure </a:t>
            </a:r>
            <a:r>
              <a:rPr lang="en-US" i="1" dirty="0" smtClean="0"/>
              <a:t>           </a:t>
            </a:r>
            <a:r>
              <a:rPr lang="en-US" dirty="0" smtClean="0"/>
              <a:t>by </a:t>
            </a:r>
            <a:r>
              <a:rPr lang="en-US" dirty="0"/>
              <a:t>James </a:t>
            </a:r>
            <a:r>
              <a:rPr lang="en-US" dirty="0" err="1"/>
              <a:t>Dashner</a:t>
            </a:r>
            <a:endParaRPr lang="en-US" dirty="0"/>
          </a:p>
          <a:p>
            <a:r>
              <a:rPr lang="en-US" i="1" dirty="0" smtClean="0"/>
              <a:t>Thirteen </a:t>
            </a:r>
            <a:r>
              <a:rPr lang="en-US" i="1" dirty="0"/>
              <a:t>Reasons Why</a:t>
            </a:r>
            <a:r>
              <a:rPr lang="en-US" dirty="0"/>
              <a:t> </a:t>
            </a:r>
            <a:r>
              <a:rPr lang="en-US" dirty="0" smtClean="0"/>
              <a:t>  by </a:t>
            </a:r>
            <a:r>
              <a:rPr lang="en-US" dirty="0"/>
              <a:t>Jay Asher</a:t>
            </a:r>
          </a:p>
          <a:p>
            <a:r>
              <a:rPr lang="en-US" i="1" dirty="0" smtClean="0"/>
              <a:t>Nineteen </a:t>
            </a:r>
            <a:r>
              <a:rPr lang="en-US" i="1" dirty="0"/>
              <a:t>Minutes</a:t>
            </a:r>
            <a:r>
              <a:rPr lang="en-US" dirty="0"/>
              <a:t>  </a:t>
            </a:r>
            <a:r>
              <a:rPr lang="en-US" dirty="0" smtClean="0"/>
              <a:t>        by </a:t>
            </a:r>
            <a:r>
              <a:rPr lang="en-US" dirty="0"/>
              <a:t>Jodi </a:t>
            </a:r>
            <a:r>
              <a:rPr lang="en-US" dirty="0" err="1"/>
              <a:t>Picoult</a:t>
            </a:r>
            <a:endParaRPr lang="en-US" dirty="0"/>
          </a:p>
          <a:p>
            <a:r>
              <a:rPr lang="en-US" i="1" dirty="0" smtClean="0"/>
              <a:t>Unbroken                      </a:t>
            </a:r>
            <a:r>
              <a:rPr lang="en-US" dirty="0" smtClean="0"/>
              <a:t>by </a:t>
            </a:r>
            <a:r>
              <a:rPr lang="en-US" dirty="0"/>
              <a:t>Laura Hillenbrand</a:t>
            </a:r>
          </a:p>
          <a:p>
            <a:r>
              <a:rPr lang="en-US" i="1" dirty="0" smtClean="0"/>
              <a:t>Divergent</a:t>
            </a:r>
            <a:r>
              <a:rPr lang="en-US" dirty="0" smtClean="0"/>
              <a:t>                     by </a:t>
            </a:r>
            <a:r>
              <a:rPr lang="en-US" dirty="0"/>
              <a:t>Veronica Roth</a:t>
            </a:r>
          </a:p>
          <a:p>
            <a:r>
              <a:rPr lang="en-US" i="1" dirty="0" smtClean="0"/>
              <a:t>Enders </a:t>
            </a:r>
            <a:r>
              <a:rPr lang="en-US" i="1" dirty="0"/>
              <a:t>Game</a:t>
            </a:r>
            <a:r>
              <a:rPr lang="en-US" dirty="0"/>
              <a:t> </a:t>
            </a:r>
            <a:r>
              <a:rPr lang="en-US" dirty="0" smtClean="0"/>
              <a:t>               by Orson Scott </a:t>
            </a:r>
            <a:r>
              <a:rPr lang="en-US" dirty="0"/>
              <a:t>Card</a:t>
            </a:r>
          </a:p>
          <a:p>
            <a:r>
              <a:rPr lang="en-US" i="1" dirty="0" smtClean="0"/>
              <a:t>The </a:t>
            </a:r>
            <a:r>
              <a:rPr lang="en-US" i="1" dirty="0"/>
              <a:t>Mortal Instruments Series</a:t>
            </a:r>
            <a:r>
              <a:rPr lang="en-US" dirty="0"/>
              <a:t> by Cassandra </a:t>
            </a:r>
            <a:r>
              <a:rPr lang="en-US" dirty="0" smtClean="0"/>
              <a:t>Clare </a:t>
            </a:r>
            <a:r>
              <a:rPr lang="en-US" i="1" dirty="0" smtClean="0"/>
              <a:t>(City </a:t>
            </a:r>
            <a:r>
              <a:rPr lang="en-US" i="1" dirty="0"/>
              <a:t>of Ashes</a:t>
            </a:r>
            <a:r>
              <a:rPr lang="en-US" dirty="0"/>
              <a:t>, </a:t>
            </a:r>
            <a:r>
              <a:rPr lang="en-US" i="1" dirty="0"/>
              <a:t>City of</a:t>
            </a:r>
            <a:r>
              <a:rPr lang="en-US" dirty="0"/>
              <a:t> </a:t>
            </a:r>
            <a:r>
              <a:rPr lang="en-US" i="1" dirty="0"/>
              <a:t>Glass, City of Lost Souls</a:t>
            </a:r>
            <a:r>
              <a:rPr lang="en-US" dirty="0"/>
              <a:t>) </a:t>
            </a:r>
          </a:p>
          <a:p>
            <a:r>
              <a:rPr lang="en-US" i="1" dirty="0" smtClean="0"/>
              <a:t>I </a:t>
            </a:r>
            <a:r>
              <a:rPr lang="en-US" i="1" dirty="0"/>
              <a:t>Am Number </a:t>
            </a:r>
            <a:r>
              <a:rPr lang="en-US" i="1"/>
              <a:t>Four</a:t>
            </a:r>
            <a:r>
              <a:rPr lang="en-US"/>
              <a:t> </a:t>
            </a:r>
            <a:r>
              <a:rPr lang="en-US" smtClean="0"/>
              <a:t>        by </a:t>
            </a:r>
            <a:r>
              <a:rPr lang="en-US" dirty="0"/>
              <a:t>Pittacus Lore </a:t>
            </a:r>
            <a:r>
              <a:rPr lang="en-US" dirty="0" smtClean="0"/>
              <a:t> </a:t>
            </a:r>
          </a:p>
          <a:p>
            <a:r>
              <a:rPr lang="en-US" i="1" dirty="0" smtClean="0"/>
              <a:t>The </a:t>
            </a:r>
            <a:r>
              <a:rPr lang="en-US" i="1" dirty="0"/>
              <a:t>Power of Six</a:t>
            </a:r>
            <a:r>
              <a:rPr lang="en-US" dirty="0"/>
              <a:t> </a:t>
            </a:r>
            <a:r>
              <a:rPr lang="en-US" dirty="0" smtClean="0"/>
              <a:t>           by </a:t>
            </a:r>
            <a:r>
              <a:rPr lang="en-US" dirty="0"/>
              <a:t>Pittacus Lore </a:t>
            </a:r>
          </a:p>
          <a:p>
            <a:r>
              <a:rPr lang="en-US" i="1" dirty="0" smtClean="0"/>
              <a:t>Uncommon</a:t>
            </a:r>
            <a:r>
              <a:rPr lang="en-US" dirty="0" smtClean="0"/>
              <a:t> </a:t>
            </a:r>
            <a:r>
              <a:rPr lang="en-US" dirty="0"/>
              <a:t>by Tony Dungy</a:t>
            </a:r>
          </a:p>
          <a:p>
            <a:r>
              <a:rPr lang="en-US" i="1" dirty="0" smtClean="0"/>
              <a:t>Unwind                         </a:t>
            </a:r>
            <a:r>
              <a:rPr lang="en-US" dirty="0" smtClean="0"/>
              <a:t>by </a:t>
            </a:r>
            <a:r>
              <a:rPr lang="en-US" dirty="0"/>
              <a:t>Neal </a:t>
            </a:r>
            <a:r>
              <a:rPr lang="en-US" dirty="0" err="1"/>
              <a:t>Shusterman</a:t>
            </a:r>
            <a:endParaRPr lang="en-US" dirty="0"/>
          </a:p>
          <a:p>
            <a:r>
              <a:rPr lang="en-US" i="1" dirty="0"/>
              <a:t>The Last Little Blue Envelope</a:t>
            </a:r>
            <a:r>
              <a:rPr lang="en-US" dirty="0"/>
              <a:t> by Maureen Johnson</a:t>
            </a:r>
          </a:p>
          <a:p>
            <a:endParaRPr lang="en-US" dirty="0"/>
          </a:p>
        </p:txBody>
      </p:sp>
    </p:spTree>
    <p:extLst>
      <p:ext uri="{BB962C8B-B14F-4D97-AF65-F5344CB8AC3E}">
        <p14:creationId xmlns:p14="http://schemas.microsoft.com/office/powerpoint/2010/main" val="2900427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additive="base">
                                        <p:cTn id="6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 calcmode="lin" valueType="num">
                                      <p:cBhvr additive="base">
                                        <p:cTn id="6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anim calcmode="lin" valueType="num">
                                      <p:cBhvr additive="base">
                                        <p:cTn id="71"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anim calcmode="lin" valueType="num">
                                      <p:cBhvr additive="base">
                                        <p:cTn id="75"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anim calcmode="lin" valueType="num">
                                      <p:cBhvr additive="base">
                                        <p:cTn id="79"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8" end="18"/>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3">
                                            <p:txEl>
                                              <p:pRg st="19" end="19"/>
                                            </p:txEl>
                                          </p:spTgt>
                                        </p:tgtEl>
                                        <p:attrNameLst>
                                          <p:attrName>style.visibility</p:attrName>
                                        </p:attrNameLst>
                                      </p:cBhvr>
                                      <p:to>
                                        <p:strVal val="visible"/>
                                      </p:to>
                                    </p:set>
                                    <p:anim calcmode="lin" valueType="num">
                                      <p:cBhvr additive="base">
                                        <p:cTn id="83"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Sophomore English: Where no child shall go untested!</a:t>
            </a:r>
            <a:endParaRPr lang="en-US" dirty="0"/>
          </a:p>
        </p:txBody>
      </p:sp>
      <p:sp>
        <p:nvSpPr>
          <p:cNvPr id="3" name="Content Placeholder 2"/>
          <p:cNvSpPr>
            <a:spLocks noGrp="1"/>
          </p:cNvSpPr>
          <p:nvPr>
            <p:ph idx="1"/>
          </p:nvPr>
        </p:nvSpPr>
        <p:spPr/>
        <p:txBody>
          <a:bodyPr/>
          <a:lstStyle/>
          <a:p>
            <a:r>
              <a:rPr lang="en-US" dirty="0"/>
              <a:t>PSAT (October)</a:t>
            </a:r>
          </a:p>
          <a:p>
            <a:r>
              <a:rPr lang="en-US" dirty="0"/>
              <a:t>PLAN (Pre-ACT) (October)</a:t>
            </a:r>
          </a:p>
          <a:p>
            <a:r>
              <a:rPr lang="en-US" dirty="0"/>
              <a:t>EOC (January)  </a:t>
            </a:r>
          </a:p>
          <a:p>
            <a:endParaRPr lang="en-US" b="1" i="1" dirty="0" smtClean="0"/>
          </a:p>
          <a:p>
            <a:endParaRPr lang="en-US" b="1" i="1" dirty="0"/>
          </a:p>
          <a:p>
            <a:r>
              <a:rPr lang="en-US" b="1" i="1" dirty="0" smtClean="0"/>
              <a:t>Note</a:t>
            </a:r>
            <a:r>
              <a:rPr lang="en-US" dirty="0"/>
              <a:t>: EOC grades usually don’t come back until April, so there will be an </a:t>
            </a:r>
            <a:r>
              <a:rPr lang="en-US" dirty="0" smtClean="0"/>
              <a:t> </a:t>
            </a:r>
            <a:r>
              <a:rPr lang="en-US" dirty="0"/>
              <a:t>“incomplete” on the report card.</a:t>
            </a:r>
          </a:p>
          <a:p>
            <a:endParaRPr lang="en-US" dirty="0"/>
          </a:p>
        </p:txBody>
      </p:sp>
    </p:spTree>
    <p:extLst>
      <p:ext uri="{BB962C8B-B14F-4D97-AF65-F5344CB8AC3E}">
        <p14:creationId xmlns:p14="http://schemas.microsoft.com/office/powerpoint/2010/main" val="35061688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Blackboard</a:t>
            </a:r>
            <a:endParaRPr lang="en-US" dirty="0"/>
          </a:p>
        </p:txBody>
      </p:sp>
      <p:sp>
        <p:nvSpPr>
          <p:cNvPr id="3" name="Content Placeholder 2"/>
          <p:cNvSpPr>
            <a:spLocks noGrp="1"/>
          </p:cNvSpPr>
          <p:nvPr>
            <p:ph idx="1"/>
          </p:nvPr>
        </p:nvSpPr>
        <p:spPr/>
        <p:txBody>
          <a:bodyPr/>
          <a:lstStyle/>
          <a:p>
            <a:r>
              <a:rPr lang="en-US" b="1" dirty="0"/>
              <a:t>http://blackboard.wcpss.net/webapps/portal/frameset.jsp</a:t>
            </a:r>
            <a:endParaRPr lang="en-US" dirty="0"/>
          </a:p>
          <a:p>
            <a:r>
              <a:rPr lang="en-US" dirty="0"/>
              <a:t>All of my rubrics will be posted on “Blackboard.” </a:t>
            </a:r>
          </a:p>
          <a:p>
            <a:r>
              <a:rPr lang="en-US" dirty="0"/>
              <a:t>Students are expected check with this site for due dates. </a:t>
            </a:r>
          </a:p>
          <a:p>
            <a:r>
              <a:rPr lang="en-US" dirty="0"/>
              <a:t>If a student is absent, he/she is expected to use “Blackboard” to keep up with assignments. </a:t>
            </a:r>
          </a:p>
          <a:p>
            <a:r>
              <a:rPr lang="en-US" dirty="0"/>
              <a:t>Even if there are “No New Announcements,” please be sure to check  “Course Documents” for any possible new rubrics or assignments. </a:t>
            </a:r>
          </a:p>
          <a:p>
            <a:r>
              <a:rPr lang="en-US" dirty="0"/>
              <a:t>Student rubrics will be posted on blackboard in the “Course Document” section.</a:t>
            </a:r>
          </a:p>
          <a:p>
            <a:endParaRPr lang="en-US" dirty="0"/>
          </a:p>
        </p:txBody>
      </p:sp>
    </p:spTree>
    <p:extLst>
      <p:ext uri="{BB962C8B-B14F-4D97-AF65-F5344CB8AC3E}">
        <p14:creationId xmlns:p14="http://schemas.microsoft.com/office/powerpoint/2010/main" val="2071953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Updates</a:t>
            </a:r>
            <a:endParaRPr lang="en-US" dirty="0"/>
          </a:p>
        </p:txBody>
      </p:sp>
      <p:sp>
        <p:nvSpPr>
          <p:cNvPr id="3" name="Content Placeholder 2"/>
          <p:cNvSpPr>
            <a:spLocks noGrp="1"/>
          </p:cNvSpPr>
          <p:nvPr>
            <p:ph idx="1"/>
          </p:nvPr>
        </p:nvSpPr>
        <p:spPr/>
        <p:txBody>
          <a:bodyPr/>
          <a:lstStyle/>
          <a:p>
            <a:r>
              <a:rPr lang="en-US" dirty="0"/>
              <a:t>Grades will be updated </a:t>
            </a:r>
            <a:r>
              <a:rPr lang="en-US" dirty="0" smtClean="0"/>
              <a:t>in a timely manner.</a:t>
            </a:r>
            <a:endParaRPr lang="en-US" dirty="0"/>
          </a:p>
          <a:p>
            <a:r>
              <a:rPr lang="en-US" dirty="0"/>
              <a:t>Before immediately emailing the teacher with questions regarding specific grade questions, each parent/guardian should consult with his/her child for clarification.</a:t>
            </a:r>
          </a:p>
          <a:p>
            <a:r>
              <a:rPr lang="en-US" dirty="0"/>
              <a:t>In the first few updates, remember that the averages are </a:t>
            </a:r>
            <a:r>
              <a:rPr lang="en-US" dirty="0" smtClean="0"/>
              <a:t>skewed </a:t>
            </a:r>
            <a:r>
              <a:rPr lang="en-US" dirty="0"/>
              <a:t>because there are so few grades. Pay more attention to the </a:t>
            </a:r>
            <a:r>
              <a:rPr lang="en-US" dirty="0" smtClean="0"/>
              <a:t>individual </a:t>
            </a:r>
            <a:r>
              <a:rPr lang="en-US" dirty="0"/>
              <a:t>assignments than the overall grade percentage for at least the first 2-3 </a:t>
            </a:r>
            <a:r>
              <a:rPr lang="en-US" dirty="0" smtClean="0"/>
              <a:t>updates </a:t>
            </a:r>
            <a:r>
              <a:rPr lang="en-US" dirty="0"/>
              <a:t>that I post.</a:t>
            </a:r>
          </a:p>
          <a:p>
            <a:endParaRPr lang="en-US" dirty="0"/>
          </a:p>
        </p:txBody>
      </p:sp>
    </p:spTree>
    <p:extLst>
      <p:ext uri="{BB962C8B-B14F-4D97-AF65-F5344CB8AC3E}">
        <p14:creationId xmlns:p14="http://schemas.microsoft.com/office/powerpoint/2010/main" val="757634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39</TotalTime>
  <Words>965</Words>
  <Application>Microsoft Office PowerPoint</Application>
  <PresentationFormat>Widescreen</PresentationFormat>
  <Paragraphs>109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Trebuchet MS</vt:lpstr>
      <vt:lpstr>Wingdings</vt:lpstr>
      <vt:lpstr>Wingdings 3</vt:lpstr>
      <vt:lpstr>Facet</vt:lpstr>
      <vt:lpstr>English II</vt:lpstr>
      <vt:lpstr>Goal</vt:lpstr>
      <vt:lpstr>My Experience and Education</vt:lpstr>
      <vt:lpstr>Curriculum: World Literature</vt:lpstr>
      <vt:lpstr>Free Reading Initiative Information</vt:lpstr>
      <vt:lpstr>Most Needed Books</vt:lpstr>
      <vt:lpstr>Sophomore English: Where no child shall go untested!</vt:lpstr>
      <vt:lpstr>Blackboard</vt:lpstr>
      <vt:lpstr>Grade Updates</vt:lpstr>
      <vt:lpstr>Grading Percentages</vt:lpstr>
      <vt:lpstr>Homework and Class Participation</vt:lpstr>
      <vt:lpstr>Warm-Up Activities</vt:lpstr>
      <vt:lpstr>Writings</vt:lpstr>
      <vt:lpstr>Projects and Presentations</vt:lpstr>
      <vt:lpstr>Email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II</dc:title>
  <dc:creator>Jessica Hatcher</dc:creator>
  <cp:lastModifiedBy>jferguson</cp:lastModifiedBy>
  <cp:revision>19</cp:revision>
  <dcterms:created xsi:type="dcterms:W3CDTF">2015-09-08T02:01:51Z</dcterms:created>
  <dcterms:modified xsi:type="dcterms:W3CDTF">2016-01-04T15:08:18Z</dcterms:modified>
</cp:coreProperties>
</file>