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slide" Target="slides/slide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2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143000"/>
            <a:ext cx="8229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2715" lvl="0" marL="27305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54622" lvl="1" marL="639762" rtl="0" algn="l">
              <a:spcBef>
                <a:spcPts val="300"/>
              </a:spcBef>
              <a:spcAft>
                <a:spcPts val="0"/>
              </a:spcAft>
              <a:buClr>
                <a:srgbClr val="D6903D"/>
              </a:buClr>
              <a:buFont typeface="Noto Sans Symbols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16839" lvl="2" marL="1004887" rtl="0" algn="l">
              <a:spcBef>
                <a:spcPts val="300"/>
              </a:spcBef>
              <a:spcAft>
                <a:spcPts val="0"/>
              </a:spcAft>
              <a:buClr>
                <a:srgbClr val="B37732"/>
              </a:buClr>
              <a:buFont typeface="Noto Sans Symbols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35572" lvl="3" marL="1279525" rtl="0" algn="l">
              <a:spcBef>
                <a:spcPts val="300"/>
              </a:spcBef>
              <a:spcAft>
                <a:spcPts val="0"/>
              </a:spcAft>
              <a:buClr>
                <a:srgbClr val="D6903D"/>
              </a:buClr>
              <a:buFont typeface="Noto Sans Symbols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7002" lvl="4" marL="1554162" rtl="0" algn="l">
              <a:spcBef>
                <a:spcPts val="338"/>
              </a:spcBef>
              <a:spcAft>
                <a:spcPts val="0"/>
              </a:spcAft>
              <a:buClr>
                <a:srgbClr val="D6903D"/>
              </a:buClr>
              <a:buFont typeface="Noto Sans Symbols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36842" lvl="5" marL="1828800" rtl="0" algn="l">
              <a:spcBef>
                <a:spcPts val="340"/>
              </a:spcBef>
              <a:buClr>
                <a:srgbClr val="D58F3E"/>
              </a:buClr>
              <a:buFont typeface="Noto Sans Symbols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96519" lvl="6" marL="2011679" rtl="0" algn="l">
              <a:spcBef>
                <a:spcPts val="340"/>
              </a:spcBef>
              <a:buClr>
                <a:srgbClr val="D58F3E"/>
              </a:buClr>
              <a:buFont typeface="Noto Sans Symbols"/>
              <a:buChar char="☞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109537" lvl="7" marL="2286000" rtl="0" algn="l">
              <a:spcBef>
                <a:spcPts val="340"/>
              </a:spcBef>
              <a:buClr>
                <a:srgbClr val="D58F3E"/>
              </a:buClr>
              <a:buFont typeface="Noto Sans Symbols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104457" lvl="8" marL="2560320" rtl="0" algn="l">
              <a:spcBef>
                <a:spcPts val="340"/>
              </a:spcBef>
              <a:buClr>
                <a:srgbClr val="D58F3E"/>
              </a:buClr>
              <a:buFont typeface="Noto Sans Symbols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20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791200" y="4652962"/>
            <a:ext cx="25908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chemeClr val="lt2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133600" y="4652962"/>
            <a:ext cx="35814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10575" y="4636293"/>
            <a:ext cx="609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Satire(d) of boring writing?</a:t>
            </a: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Introduction to Satire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F9F9F9"/>
              </a:buClr>
              <a:buSzPct val="25000"/>
              <a:buFont typeface="Merriweather"/>
              <a:buNone/>
            </a:pPr>
            <a:r>
              <a:rPr lang="en"/>
              <a:t>Satire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59715" lvl="0" marL="2730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Literary technique in which behaviors or institutions are ridiculed for the purpose of improving society.    </a:t>
            </a:r>
          </a:p>
          <a:p>
            <a:pPr indent="-259715" lvl="0" marL="27305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Work or manner that blends a censorious attitude with humor and wit for improving human institutions or humanity. </a:t>
            </a:r>
          </a:p>
          <a:p>
            <a:pPr indent="-2597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What sets satire apart from other forms of social and political protest is HUMOR.</a:t>
            </a:r>
          </a:p>
          <a:p>
            <a:pPr indent="-2597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Satirists use irony and exaggeration to poke fun at human faults and foolishness in order to correct human behavior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 as one wise professor once told me…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laugh to keep from crying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F9F9F9"/>
              </a:buClr>
              <a:buSzPct val="25000"/>
              <a:buFont typeface="Merriweather"/>
              <a:buNone/>
            </a:pPr>
            <a:r>
              <a:rPr lang="en"/>
              <a:t>Common Satirical Targets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47015" lvl="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Wealth                            	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Politics                                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Writers                                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Hypocrisy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Corruption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Urban Congestion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Arrogance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Greed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Vanity</a:t>
            </a:r>
          </a:p>
          <a:p>
            <a:pPr indent="-2470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Stupidity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Irony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59715" lvl="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Verbal and situational irony are often used for emphasis in the assertion of a truth. </a:t>
            </a:r>
          </a:p>
          <a:p>
            <a:pPr indent="-2597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Situational - character/reader expects one thing, but something else happens</a:t>
            </a:r>
          </a:p>
          <a:p>
            <a:pPr indent="-2597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Verbal - when a writer/character expects one thing, but means another</a:t>
            </a:r>
          </a:p>
          <a:p>
            <a:pPr indent="-259715" lvl="0" marL="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lang="en" sz="2000"/>
              <a:t>TECHNIQUES: hyperbole, understatement, sarcasm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Consider this… 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66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000"/>
              <a:t>What are examples of satire that you know in your life today?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23" name="Shape 123"/>
          <p:cNvSpPr txBox="1"/>
          <p:nvPr/>
        </p:nvSpPr>
        <p:spPr>
          <a:xfrm>
            <a:off x="311700" y="1678825"/>
            <a:ext cx="77118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Roboto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the purpose of satire?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311700" y="2153700"/>
            <a:ext cx="8166600" cy="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Roboto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Is is effective?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311700" y="2588450"/>
            <a:ext cx="5652000" cy="5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Roboto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Why do authors use it?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11700" y="3036625"/>
            <a:ext cx="82965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Roboto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How is it better than just stating what is wrong with society?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1618625"/>
            <a:ext cx="8520600" cy="298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/>
              <a:t>Write Your Own MP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