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10551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218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470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69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9332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9753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8511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9688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1607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7948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424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460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460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rebuchet MS"/>
              <a:buNone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460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rebuchet MS"/>
              <a:buNone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/>
          <p:nvPr/>
        </p:nvSpPr>
        <p:spPr>
          <a:xfrm rot="-240126">
            <a:off x="700792" y="702629"/>
            <a:ext cx="498615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Shape 43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 rot="-120001">
            <a:off x="998773" y="5784355"/>
            <a:ext cx="5570193" cy="473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4190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4190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4190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>
            <a:off x="0" y="6248400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 rot="10800000" flipH="1">
            <a:off x="0" y="-937"/>
            <a:ext cx="9143999" cy="1448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0"/>
            <a:ext cx="9143999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/>
          <p:nvPr/>
        </p:nvSpPr>
        <p:spPr>
          <a:xfrm rot="-120272">
            <a:off x="915325" y="6289621"/>
            <a:ext cx="7396425" cy="3161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/>
          <p:nvPr/>
        </p:nvSpPr>
        <p:spPr>
          <a:xfrm flipH="1">
            <a:off x="0" y="6327648"/>
            <a:ext cx="9143999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76200" y="76200"/>
            <a:ext cx="0" cy="6705599"/>
          </a:xfrm>
          <a:prstGeom prst="straightConnector1">
            <a:avLst/>
          </a:prstGeom>
          <a:noFill/>
          <a:ln w="1079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>
            <a:off x="9067800" y="76200"/>
            <a:ext cx="0" cy="6705599"/>
          </a:xfrm>
          <a:prstGeom prst="straightConnector1">
            <a:avLst/>
          </a:prstGeom>
          <a:noFill/>
          <a:ln w="1143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Shape 8"/>
          <p:cNvCxnSpPr/>
          <p:nvPr/>
        </p:nvCxnSpPr>
        <p:spPr>
          <a:xfrm>
            <a:off x="533399" y="76200"/>
            <a:ext cx="0" cy="6705599"/>
          </a:xfrm>
          <a:prstGeom prst="straightConnector1">
            <a:avLst/>
          </a:prstGeom>
          <a:noFill/>
          <a:ln w="698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Shape 9"/>
          <p:cNvCxnSpPr/>
          <p:nvPr/>
        </p:nvCxnSpPr>
        <p:spPr>
          <a:xfrm flipH="1">
            <a:off x="914400" y="76200"/>
            <a:ext cx="152399" cy="6324600"/>
          </a:xfrm>
          <a:prstGeom prst="straightConnector1">
            <a:avLst/>
          </a:prstGeom>
          <a:noFill/>
          <a:ln w="152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110055" y="76200"/>
            <a:ext cx="1698625" cy="6629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48" y="0"/>
                </a:moveTo>
                <a:lnTo>
                  <a:pt x="448" y="0"/>
                </a:lnTo>
                <a:lnTo>
                  <a:pt x="224" y="2137"/>
                </a:lnTo>
                <a:lnTo>
                  <a:pt x="0" y="4679"/>
                </a:lnTo>
                <a:lnTo>
                  <a:pt x="0" y="8088"/>
                </a:lnTo>
                <a:lnTo>
                  <a:pt x="448" y="12306"/>
                </a:lnTo>
                <a:lnTo>
                  <a:pt x="1121" y="17159"/>
                </a:lnTo>
                <a:lnTo>
                  <a:pt x="1794" y="19817"/>
                </a:lnTo>
                <a:lnTo>
                  <a:pt x="2467" y="22590"/>
                </a:lnTo>
                <a:lnTo>
                  <a:pt x="3364" y="25536"/>
                </a:lnTo>
                <a:lnTo>
                  <a:pt x="4710" y="28598"/>
                </a:lnTo>
                <a:lnTo>
                  <a:pt x="6056" y="31718"/>
                </a:lnTo>
                <a:lnTo>
                  <a:pt x="7626" y="34954"/>
                </a:lnTo>
                <a:lnTo>
                  <a:pt x="9644" y="38247"/>
                </a:lnTo>
                <a:lnTo>
                  <a:pt x="11663" y="41656"/>
                </a:lnTo>
                <a:lnTo>
                  <a:pt x="14130" y="45122"/>
                </a:lnTo>
                <a:lnTo>
                  <a:pt x="17046" y="48589"/>
                </a:lnTo>
                <a:lnTo>
                  <a:pt x="19962" y="52113"/>
                </a:lnTo>
                <a:lnTo>
                  <a:pt x="23551" y="55695"/>
                </a:lnTo>
                <a:lnTo>
                  <a:pt x="27364" y="59220"/>
                </a:lnTo>
                <a:lnTo>
                  <a:pt x="31401" y="62802"/>
                </a:lnTo>
                <a:lnTo>
                  <a:pt x="36112" y="66384"/>
                </a:lnTo>
                <a:lnTo>
                  <a:pt x="41046" y="69908"/>
                </a:lnTo>
                <a:lnTo>
                  <a:pt x="46654" y="73432"/>
                </a:lnTo>
                <a:lnTo>
                  <a:pt x="52485" y="76899"/>
                </a:lnTo>
                <a:lnTo>
                  <a:pt x="55626" y="78632"/>
                </a:lnTo>
                <a:lnTo>
                  <a:pt x="58766" y="80308"/>
                </a:lnTo>
                <a:lnTo>
                  <a:pt x="62130" y="81983"/>
                </a:lnTo>
                <a:lnTo>
                  <a:pt x="65719" y="83659"/>
                </a:lnTo>
                <a:lnTo>
                  <a:pt x="65719" y="83659"/>
                </a:lnTo>
                <a:lnTo>
                  <a:pt x="73121" y="87183"/>
                </a:lnTo>
                <a:lnTo>
                  <a:pt x="80074" y="90476"/>
                </a:lnTo>
                <a:lnTo>
                  <a:pt x="86130" y="93538"/>
                </a:lnTo>
                <a:lnTo>
                  <a:pt x="91514" y="96369"/>
                </a:lnTo>
                <a:lnTo>
                  <a:pt x="96448" y="98969"/>
                </a:lnTo>
                <a:lnTo>
                  <a:pt x="100934" y="101396"/>
                </a:lnTo>
                <a:lnTo>
                  <a:pt x="104747" y="103649"/>
                </a:lnTo>
                <a:lnTo>
                  <a:pt x="108112" y="105671"/>
                </a:lnTo>
                <a:lnTo>
                  <a:pt x="110803" y="107578"/>
                </a:lnTo>
                <a:lnTo>
                  <a:pt x="113271" y="109253"/>
                </a:lnTo>
                <a:lnTo>
                  <a:pt x="115289" y="110813"/>
                </a:lnTo>
                <a:lnTo>
                  <a:pt x="116859" y="112200"/>
                </a:lnTo>
                <a:lnTo>
                  <a:pt x="117981" y="113413"/>
                </a:lnTo>
                <a:lnTo>
                  <a:pt x="118878" y="114511"/>
                </a:lnTo>
                <a:lnTo>
                  <a:pt x="119551" y="115493"/>
                </a:lnTo>
                <a:lnTo>
                  <a:pt x="119775" y="116360"/>
                </a:lnTo>
                <a:lnTo>
                  <a:pt x="120000" y="117111"/>
                </a:lnTo>
                <a:lnTo>
                  <a:pt x="119775" y="117688"/>
                </a:lnTo>
                <a:lnTo>
                  <a:pt x="119551" y="118266"/>
                </a:lnTo>
                <a:lnTo>
                  <a:pt x="118878" y="118671"/>
                </a:lnTo>
                <a:lnTo>
                  <a:pt x="118429" y="119075"/>
                </a:lnTo>
                <a:lnTo>
                  <a:pt x="117757" y="119364"/>
                </a:lnTo>
                <a:lnTo>
                  <a:pt x="116859" y="119537"/>
                </a:lnTo>
                <a:lnTo>
                  <a:pt x="115962" y="119711"/>
                </a:lnTo>
                <a:lnTo>
                  <a:pt x="115289" y="119826"/>
                </a:lnTo>
                <a:lnTo>
                  <a:pt x="114392" y="119942"/>
                </a:lnTo>
                <a:lnTo>
                  <a:pt x="112822" y="120000"/>
                </a:lnTo>
                <a:lnTo>
                  <a:pt x="111925" y="119942"/>
                </a:lnTo>
                <a:lnTo>
                  <a:pt x="111476" y="119942"/>
                </a:lnTo>
              </a:path>
            </a:pathLst>
          </a:custGeom>
          <a:noFill/>
          <a:ln w="25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839160" y="5486400"/>
            <a:ext cx="1181100" cy="796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120000"/>
                </a:lnTo>
                <a:lnTo>
                  <a:pt x="645" y="115219"/>
                </a:lnTo>
                <a:lnTo>
                  <a:pt x="1612" y="109960"/>
                </a:lnTo>
                <a:lnTo>
                  <a:pt x="3225" y="102788"/>
                </a:lnTo>
                <a:lnTo>
                  <a:pt x="5806" y="94661"/>
                </a:lnTo>
                <a:lnTo>
                  <a:pt x="9032" y="85577"/>
                </a:lnTo>
                <a:lnTo>
                  <a:pt x="13548" y="75537"/>
                </a:lnTo>
                <a:lnTo>
                  <a:pt x="16129" y="70278"/>
                </a:lnTo>
                <a:lnTo>
                  <a:pt x="19032" y="65019"/>
                </a:lnTo>
                <a:lnTo>
                  <a:pt x="22258" y="59282"/>
                </a:lnTo>
                <a:lnTo>
                  <a:pt x="25806" y="54023"/>
                </a:lnTo>
                <a:lnTo>
                  <a:pt x="29677" y="48764"/>
                </a:lnTo>
                <a:lnTo>
                  <a:pt x="34193" y="43505"/>
                </a:lnTo>
                <a:lnTo>
                  <a:pt x="38709" y="38725"/>
                </a:lnTo>
                <a:lnTo>
                  <a:pt x="43870" y="33466"/>
                </a:lnTo>
                <a:lnTo>
                  <a:pt x="49354" y="28685"/>
                </a:lnTo>
                <a:lnTo>
                  <a:pt x="55161" y="24382"/>
                </a:lnTo>
                <a:lnTo>
                  <a:pt x="61612" y="20079"/>
                </a:lnTo>
                <a:lnTo>
                  <a:pt x="68387" y="15776"/>
                </a:lnTo>
                <a:lnTo>
                  <a:pt x="75806" y="12430"/>
                </a:lnTo>
                <a:lnTo>
                  <a:pt x="83548" y="9083"/>
                </a:lnTo>
                <a:lnTo>
                  <a:pt x="91935" y="6215"/>
                </a:lnTo>
                <a:lnTo>
                  <a:pt x="100645" y="3824"/>
                </a:lnTo>
                <a:lnTo>
                  <a:pt x="110000" y="1434"/>
                </a:lnTo>
                <a:lnTo>
                  <a:pt x="120000" y="0"/>
                </a:lnTo>
              </a:path>
            </a:pathLst>
          </a:custGeom>
          <a:noFill/>
          <a:ln w="25400" cap="flat" cmpd="sng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273122" y="3536950"/>
            <a:ext cx="777875" cy="2606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120000"/>
                </a:lnTo>
                <a:lnTo>
                  <a:pt x="5877" y="118684"/>
                </a:lnTo>
                <a:lnTo>
                  <a:pt x="12244" y="116930"/>
                </a:lnTo>
                <a:lnTo>
                  <a:pt x="21061" y="114299"/>
                </a:lnTo>
                <a:lnTo>
                  <a:pt x="30857" y="110937"/>
                </a:lnTo>
                <a:lnTo>
                  <a:pt x="36244" y="108891"/>
                </a:lnTo>
                <a:lnTo>
                  <a:pt x="42122" y="106552"/>
                </a:lnTo>
                <a:lnTo>
                  <a:pt x="48000" y="104068"/>
                </a:lnTo>
                <a:lnTo>
                  <a:pt x="53877" y="101144"/>
                </a:lnTo>
                <a:lnTo>
                  <a:pt x="59755" y="98221"/>
                </a:lnTo>
                <a:lnTo>
                  <a:pt x="65632" y="94859"/>
                </a:lnTo>
                <a:lnTo>
                  <a:pt x="71510" y="91205"/>
                </a:lnTo>
                <a:lnTo>
                  <a:pt x="77387" y="87405"/>
                </a:lnTo>
                <a:lnTo>
                  <a:pt x="83265" y="83166"/>
                </a:lnTo>
                <a:lnTo>
                  <a:pt x="88653" y="78781"/>
                </a:lnTo>
                <a:lnTo>
                  <a:pt x="94040" y="74104"/>
                </a:lnTo>
                <a:lnTo>
                  <a:pt x="98938" y="68989"/>
                </a:lnTo>
                <a:lnTo>
                  <a:pt x="103346" y="63580"/>
                </a:lnTo>
                <a:lnTo>
                  <a:pt x="107265" y="57880"/>
                </a:lnTo>
                <a:lnTo>
                  <a:pt x="111183" y="51887"/>
                </a:lnTo>
                <a:lnTo>
                  <a:pt x="114122" y="45602"/>
                </a:lnTo>
                <a:lnTo>
                  <a:pt x="116571" y="38879"/>
                </a:lnTo>
                <a:lnTo>
                  <a:pt x="118530" y="31863"/>
                </a:lnTo>
                <a:lnTo>
                  <a:pt x="119510" y="24409"/>
                </a:lnTo>
                <a:lnTo>
                  <a:pt x="120000" y="16662"/>
                </a:lnTo>
                <a:lnTo>
                  <a:pt x="119510" y="8623"/>
                </a:lnTo>
                <a:lnTo>
                  <a:pt x="118530" y="0"/>
                </a:lnTo>
              </a:path>
            </a:pathLst>
          </a:custGeom>
          <a:noFill/>
          <a:ln w="25400" cap="flat" cmpd="sng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 rot="-240056">
            <a:off x="1172871" y="-19227"/>
            <a:ext cx="8229556" cy="114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21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54609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41909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 rot="-303791">
            <a:off x="1177343" y="182208"/>
            <a:ext cx="8229612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/>
              <a:t>Strong Answer Format and ACE</a:t>
            </a:r>
            <a:endParaRPr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66975"/>
            <a:ext cx="8374800" cy="4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SAF</a:t>
            </a:r>
            <a:r>
              <a:rPr lang="en-US"/>
              <a:t> / </a:t>
            </a: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ACE</a:t>
            </a:r>
            <a:r>
              <a:rPr lang="en-US"/>
              <a:t> are organizational styles that are models for</a:t>
            </a: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how you should answer all questions that require support, data, or evidence.  </a:t>
            </a:r>
            <a:endParaRPr/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Questions like...</a:t>
            </a: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Courier New"/>
              <a:buChar char="o"/>
            </a:pPr>
            <a:r>
              <a:rPr lang="en-US"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the theme of this book?</a:t>
            </a:r>
            <a:endParaRPr/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Courier New"/>
              <a:buChar char="o"/>
            </a:pPr>
            <a:r>
              <a:rPr lang="en-US"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your favorite color?</a:t>
            </a:r>
            <a:endParaRPr/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Courier New"/>
              <a:buChar char="o"/>
            </a:pPr>
            <a:r>
              <a:rPr lang="en-US"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How does the author use figurative language to develop the short story's tone?</a:t>
            </a:r>
            <a:endParaRPr sz="24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 rot="-303792">
            <a:off x="1177308" y="-19950"/>
            <a:ext cx="8229612" cy="1142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Assignment 2-</a:t>
            </a:r>
            <a:r>
              <a:rPr lang="en-US"/>
              <a:t>B</a:t>
            </a:r>
            <a:endParaRPr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667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claim about your favorite college or sports team </a:t>
            </a:r>
            <a:r>
              <a:rPr lang="en-US" sz="2800" dirty="0"/>
              <a:t>(ACE)</a:t>
            </a: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dirty="0"/>
          </a:p>
          <a:p>
            <a:pPr marL="342900" marR="0" lvl="0" indent="-4656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667"/>
              <a:buFont typeface="Arial"/>
              <a:buNone/>
            </a:pPr>
            <a:endParaRPr sz="28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u="sng" dirty="0"/>
              <a:t>Answer the question / prompt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6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– Make a claim. What 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are you trying to prove?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u="sng" dirty="0"/>
              <a:t>Cite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- Include data from the text to support, or prove, your claim.  This should be in the form of a quote (with a citation) or specific examples from the text.  If it is not a text-based question, then you must use data from your own readings, observations, or personal experiences.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Explanation/Support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This should </a:t>
            </a:r>
            <a:r>
              <a:rPr lang="en-US" sz="1600" dirty="0"/>
              <a:t>show personal thought and insight. 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Connect the data to the claim.  How does your data prove/support your claim?  Elaborate as needed.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Make a concluding statement to bring your answer to an end.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claim!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2950" y="1995986"/>
            <a:ext cx="1836762" cy="23727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463956" y="2337179"/>
            <a:ext cx="1397758" cy="148361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804" y="1136176"/>
            <a:ext cx="6242304" cy="49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8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claim!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79" y="2118815"/>
            <a:ext cx="2844420" cy="130677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495799" y="1845860"/>
            <a:ext cx="1632046" cy="33129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79" y="1298420"/>
            <a:ext cx="5609230" cy="487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8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Why Use Strong Answer Format?</a:t>
            </a:r>
            <a:endParaRPr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Strong Answer Format (SAF) / (ACE) </a:t>
            </a:r>
            <a:r>
              <a:rPr lang="en-US"/>
              <a:t>are</a:t>
            </a: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 useful organizational strateg</a:t>
            </a:r>
            <a:r>
              <a:rPr lang="en-US"/>
              <a:t>ies</a:t>
            </a: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in creating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well-written paragraphs that have depth.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US"/>
              <a:t>Using SAF / ACE </a:t>
            </a:r>
            <a:r>
              <a:rPr lang="en-US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creates insightful and thoughtful verbal responses.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(SAF) </a:t>
            </a:r>
            <a:r>
              <a:rPr lang="en-US"/>
              <a:t>Format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184425"/>
            <a:ext cx="8594100" cy="50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0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Claim / Topic Sentence</a:t>
            </a:r>
            <a:r>
              <a:rPr lang="en-US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What are you claiming?  What are you trying to prove? </a:t>
            </a:r>
            <a:r>
              <a:rPr lang="en-US" sz="1800"/>
              <a:t> </a:t>
            </a:r>
            <a:endParaRPr sz="18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0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Data (Quotes / Examples) </a:t>
            </a:r>
            <a:r>
              <a:rPr lang="en-US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- Include data from the text to support, or prove, your claim.  This should be in the form of a quote (with a citation) or specific examples from the text.  If it is not a text-based question, then you must use data from your own readings, observations, or personal experiences.</a:t>
            </a:r>
            <a:endParaRPr sz="18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0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 / Support</a:t>
            </a:r>
            <a:r>
              <a:rPr lang="en-US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Connect the data to the claim.  How does your data prove/support your claim?  Elaborate as needed.</a:t>
            </a:r>
            <a:endParaRPr sz="18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342900" marR="0" lvl="0" indent="-2667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</a:pPr>
            <a:r>
              <a:rPr lang="en-US" sz="1800" b="0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r>
              <a:rPr lang="en-US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Make a concluding statement to bring your answer to an end.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-303792">
            <a:off x="1177308" y="-19950"/>
            <a:ext cx="8229612" cy="11429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22860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(ACE) Format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dirty="0"/>
              <a:t>Answer the </a:t>
            </a:r>
            <a:r>
              <a:rPr lang="en-US" dirty="0" smtClean="0"/>
              <a:t>question (make a claim)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lang="en-US" dirty="0"/>
              <a:t>Cite </a:t>
            </a:r>
            <a:endParaRPr dirty="0"/>
          </a:p>
          <a:p>
            <a:pPr marL="742950" lvl="1" indent="-285750" rtl="0">
              <a:spcBef>
                <a:spcPts val="480"/>
              </a:spcBef>
              <a:spcAft>
                <a:spcPts val="0"/>
              </a:spcAft>
              <a:buSzPts val="2400"/>
              <a:buChar char="o"/>
            </a:pPr>
            <a:r>
              <a:rPr lang="en-US" dirty="0"/>
              <a:t>(Using quotes from text/concrete examples)</a:t>
            </a: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342900" rtl="0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lang="en-US" dirty="0"/>
              <a:t>Explain </a:t>
            </a:r>
            <a:endParaRPr dirty="0"/>
          </a:p>
          <a:p>
            <a:pPr marL="742950" lvl="1" indent="-285750" rtl="0">
              <a:spcBef>
                <a:spcPts val="480"/>
              </a:spcBef>
              <a:spcAft>
                <a:spcPts val="0"/>
              </a:spcAft>
              <a:buSzPts val="2400"/>
              <a:buChar char="o"/>
            </a:pPr>
            <a:r>
              <a:rPr lang="en-US" dirty="0"/>
              <a:t>(The writing shows personal thought / insight.)</a:t>
            </a:r>
            <a:endParaRPr dirty="0"/>
          </a:p>
          <a:p>
            <a:pPr marL="45720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SzPts val="3000"/>
              <a:buChar char="•"/>
            </a:pPr>
            <a:r>
              <a:rPr lang="en-US" sz="1800" u="sng" dirty="0"/>
              <a:t>Conclusion</a:t>
            </a:r>
            <a:r>
              <a:rPr lang="en-US" sz="1800" dirty="0"/>
              <a:t> - Make a concluding statement to bring your answer to an end.</a:t>
            </a:r>
            <a:endParaRPr dirty="0"/>
          </a:p>
          <a:p>
            <a:pPr marL="342900" lvl="0" indent="-25401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the most beautiful sight you </a:t>
            </a:r>
            <a:endParaRPr sz="30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have ever seen? (SAF)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439525"/>
            <a:ext cx="5158200" cy="4847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Claim/Topic Sentence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I have seen many beautiful things, but the most beautiful was </a:t>
            </a:r>
            <a:r>
              <a:rPr lang="en-US" sz="1800" dirty="0" smtClean="0"/>
              <a:t>the </a:t>
            </a:r>
            <a:r>
              <a:rPr lang="en-US" sz="1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Cathedral 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in Moscow, Russia's Red Square. 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Data (Quote/Examples)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The cathedral is like no other I have ever seen before with its nine golden onion-domed towers and vividly-painted ornate walls.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Explanation/Support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While most of the cathedrals that I have seen are beautiful, they are not as architecturally-interesting and brightly colored as </a:t>
            </a:r>
            <a:r>
              <a:rPr lang="en-US" sz="1800" dirty="0" smtClean="0"/>
              <a:t>this cathedral</a:t>
            </a:r>
            <a:r>
              <a:rPr lang="en-US" sz="1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The combination of unique architecture and vivid colors easily make </a:t>
            </a:r>
            <a:r>
              <a:rPr lang="en-US" sz="1800" dirty="0" smtClean="0"/>
              <a:t>Moscow’s </a:t>
            </a:r>
            <a:r>
              <a:rPr lang="en-US" sz="1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Cathedral 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the most beautiful sight I have ever seen.</a:t>
            </a:r>
            <a:endParaRPr dirty="0"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marR="0" lvl="0" indent="-254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5668454" y="1592792"/>
            <a:ext cx="3018345" cy="454091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 rot="-303792">
            <a:off x="1177308" y="-19950"/>
            <a:ext cx="8229612" cy="1142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What is the most beautiful sight you </a:t>
            </a:r>
            <a:endParaRPr sz="30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have ever seen? (ACE)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439525"/>
            <a:ext cx="5158200" cy="48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u="sng" dirty="0" smtClean="0"/>
              <a:t>Answer</a:t>
            </a:r>
            <a:r>
              <a:rPr lang="en-US" sz="1800" dirty="0" smtClean="0"/>
              <a:t>/Claim-</a:t>
            </a:r>
            <a:r>
              <a:rPr lang="en-US" sz="1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I have seen many beautiful things, but the most beautiful was Saint Basil's Cathedral in Moscow, Russia's Red Square.  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u="sng" dirty="0"/>
              <a:t>Cite </a:t>
            </a:r>
            <a:r>
              <a:rPr lang="en-US" sz="1800" b="1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(Quote/Examples)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The cathedral is like no other I have ever seen before with its nine golden onion-domed towers and vividly-painted ornate walls.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Explanation/Support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While most of the cathedrals that I have seen are beautiful, they are not as architecturally-interesting and brightly colored as Saint Basil's.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Arial"/>
              <a:buChar char="•"/>
            </a:pPr>
            <a:r>
              <a:rPr lang="en-US" sz="1800" b="1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r>
              <a:rPr lang="en-US" sz="1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The combination of unique architecture and vivid colors easily make Saint Basil's Cathedral the most beautiful sight I have ever seen.</a:t>
            </a:r>
            <a:endParaRPr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marR="0" lvl="0" indent="-2540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5668454" y="1592792"/>
            <a:ext cx="3018300" cy="45408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Assignment </a:t>
            </a:r>
            <a:r>
              <a:rPr lang="en-US"/>
              <a:t>(SAF)</a:t>
            </a:r>
            <a:endParaRPr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667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claim </a:t>
            </a:r>
            <a:r>
              <a:rPr lang="en-US" sz="2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about your favorite </a:t>
            </a:r>
            <a:r>
              <a:rPr lang="en-US" sz="2800" b="0" i="0" u="none" strike="noStrike" cap="none" dirty="0" err="1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tv</a:t>
            </a:r>
            <a:r>
              <a:rPr lang="en-US" sz="2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show or movie </a:t>
            </a: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and develop that claim in Strong Answer Format (SAF).</a:t>
            </a:r>
            <a:endParaRPr sz="30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Claim/Topic Sentence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What are you claiming?  What are you trying to prove?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Data (Quotes/Examples)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- Include data from the text to support, or prove, your claim.  This should be in the form of a quote (with a citation) or specific examples from the text.  If it is not a text-based question, then you must use data from your own readings, observations, or personal experiences.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Explanation/Support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- Connect the data to the claim.  How does your data prove/support your claim?  Elaborate as needed.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Make a concluding statement to bring your answer to an end.</a:t>
            </a: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 rot="-303792">
            <a:off x="1177308" y="-19950"/>
            <a:ext cx="8229612" cy="1142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Assignment </a:t>
            </a:r>
            <a:r>
              <a:rPr lang="en-US"/>
              <a:t>(ACE)</a:t>
            </a:r>
            <a:endParaRPr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580031" y="150754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667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claim about a </a:t>
            </a:r>
            <a:r>
              <a:rPr lang="en-US" sz="2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your favorite </a:t>
            </a:r>
            <a:r>
              <a:rPr lang="en-US" sz="2800" b="0" i="0" u="none" strike="noStrike" cap="none" dirty="0" err="1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tv</a:t>
            </a:r>
            <a:r>
              <a:rPr lang="en-US" sz="2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show or movie and </a:t>
            </a: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develop that claim in </a:t>
            </a:r>
            <a:r>
              <a:rPr lang="en-US" sz="28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ACE Format:</a:t>
            </a:r>
            <a:endParaRPr sz="30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u="sng" dirty="0"/>
              <a:t>Answer the question/prompt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</a:t>
            </a:r>
            <a:r>
              <a:rPr lang="en-US" sz="1600" b="0" i="0" u="none" strike="noStrike" cap="none" dirty="0" smtClean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Make a claim. What </a:t>
            </a:r>
            <a:r>
              <a:rPr lang="en-US" sz="1600" dirty="0"/>
              <a:t>is it asking you to prove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u="sng" dirty="0"/>
              <a:t>Cite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- Include data from the text to support, or prove, your claim.  This should be in the form of a quote (with a citation) or specific examples from the text.  If it is not a text-based question, then you must use data from your own readings, observations, or personal experiences.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Explanation/Support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- Show personal thought</a:t>
            </a:r>
            <a:r>
              <a:rPr lang="en-US" sz="1600" dirty="0"/>
              <a:t>. 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Connect the data to the claim.  How does your data prove/support your claim?  Elaborate as needed.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Make a concluding statement to bring your answer to an end.</a:t>
            </a: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Assignment 2-A</a:t>
            </a:r>
            <a:endParaRPr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667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claim about your favorite college or sports team </a:t>
            </a:r>
            <a:r>
              <a:rPr lang="en-US" sz="2800" dirty="0"/>
              <a:t>(SAF)</a:t>
            </a:r>
            <a:r>
              <a:rPr lang="en-US" sz="28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dirty="0"/>
          </a:p>
          <a:p>
            <a:pPr marL="342900" marR="0" lvl="0" indent="-46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4667"/>
              <a:buFont typeface="Arial"/>
              <a:buNone/>
            </a:pPr>
            <a:endParaRPr sz="28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Claim/Topic Sentence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What are you claiming?  What are you trying to prove?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Data (Quotes/Examples) 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- Include data from the text to support, or prove, your claim.  This should be in the form of a quote (with a citation) or specific examples from the text.  If it is not a text-based question, then you must use data from your own readings, observations, or personal experiences.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Explanation/Support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Connect the data to the claim.  How does your data prove/support your claim?  Elaborate as needed.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Char char="•"/>
            </a:pPr>
            <a:r>
              <a:rPr lang="en-US" sz="1600" b="0" i="0" u="sng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Conclusion</a:t>
            </a:r>
            <a:r>
              <a:rPr lang="en-US" sz="16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- Make a concluding statement to bring your answer to an end.</a:t>
            </a:r>
            <a:endParaRPr dirty="0"/>
          </a:p>
          <a:p>
            <a:pPr marL="342900" marR="0" lvl="0" indent="-17356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667"/>
              <a:buFont typeface="Arial"/>
              <a:buNone/>
            </a:pPr>
            <a:endParaRPr sz="16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1042</Words>
  <Application>Microsoft Office PowerPoint</Application>
  <PresentationFormat>On-screen Show (4:3)</PresentationFormat>
  <Paragraphs>81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Noto Sans Symbols</vt:lpstr>
      <vt:lpstr>Trebuchet MS</vt:lpstr>
      <vt:lpstr>Custom</vt:lpstr>
      <vt:lpstr>Strong Answer Format and ACE</vt:lpstr>
      <vt:lpstr>Why Use Strong Answer Format?</vt:lpstr>
      <vt:lpstr>(SAF) Format</vt:lpstr>
      <vt:lpstr>(ACE) Format</vt:lpstr>
      <vt:lpstr>What is the most beautiful sight you  have ever seen? (SAF)</vt:lpstr>
      <vt:lpstr>What is the most beautiful sight you  have ever seen? (ACE)</vt:lpstr>
      <vt:lpstr>Assignment (SAF)</vt:lpstr>
      <vt:lpstr>Assignment (ACE)</vt:lpstr>
      <vt:lpstr>Assignment 2-A</vt:lpstr>
      <vt:lpstr>Assignment 2-B</vt:lpstr>
      <vt:lpstr>Make a claim!</vt:lpstr>
      <vt:lpstr>Make a claim!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Answer Format and ACE</dc:title>
  <dc:creator>Jeffrey Ferguson</dc:creator>
  <cp:lastModifiedBy>Jeffrey Ferguson</cp:lastModifiedBy>
  <cp:revision>6</cp:revision>
  <dcterms:modified xsi:type="dcterms:W3CDTF">2018-10-31T19:10:15Z</dcterms:modified>
</cp:coreProperties>
</file>