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9" r:id="rId3"/>
    <p:sldId id="260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2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1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84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63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22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64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6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27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8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8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2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0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1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3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D8C5624-55B0-4A91-9CA6-A7329734318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5080FE7E-C389-463B-BA77-4AC35299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6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321292"/>
          </a:xfrm>
        </p:spPr>
        <p:txBody>
          <a:bodyPr/>
          <a:lstStyle/>
          <a:p>
            <a:r>
              <a:rPr lang="en-US" dirty="0" smtClean="0"/>
              <a:t>Things to Remember…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When Writing Essays</a:t>
            </a:r>
            <a:endParaRPr lang="en-US" sz="4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9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Elements of your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For </a:t>
            </a:r>
            <a:r>
              <a:rPr lang="en-US" b="1" smtClean="0">
                <a:solidFill>
                  <a:schemeClr val="tx2"/>
                </a:solidFill>
              </a:rPr>
              <a:t>formal essays, make </a:t>
            </a:r>
            <a:r>
              <a:rPr lang="en-US" b="1" dirty="0">
                <a:solidFill>
                  <a:schemeClr val="tx2"/>
                </a:solidFill>
              </a:rPr>
              <a:t>your </a:t>
            </a:r>
            <a:r>
              <a:rPr lang="en-US" b="1" dirty="0" smtClean="0">
                <a:solidFill>
                  <a:schemeClr val="tx2"/>
                </a:solidFill>
              </a:rPr>
              <a:t>three-part thesis </a:t>
            </a:r>
            <a:r>
              <a:rPr lang="en-US" b="1" dirty="0">
                <a:solidFill>
                  <a:schemeClr val="tx2"/>
                </a:solidFill>
              </a:rPr>
              <a:t>clear and place it at the end of your introduction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Make </a:t>
            </a:r>
            <a:r>
              <a:rPr lang="en-US" b="1" dirty="0">
                <a:solidFill>
                  <a:schemeClr val="tx2"/>
                </a:solidFill>
              </a:rPr>
              <a:t>sure your topic sentences refer directly to your </a:t>
            </a:r>
            <a:r>
              <a:rPr lang="en-US" b="1" dirty="0" smtClean="0">
                <a:solidFill>
                  <a:schemeClr val="tx2"/>
                </a:solidFill>
              </a:rPr>
              <a:t>thesis.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Always </a:t>
            </a:r>
            <a:r>
              <a:rPr lang="en-US" b="1" dirty="0">
                <a:solidFill>
                  <a:schemeClr val="tx2"/>
                </a:solidFill>
              </a:rPr>
              <a:t>end your body paragraphs with a transition (never a quote</a:t>
            </a:r>
            <a:r>
              <a:rPr lang="en-US" b="1" dirty="0" smtClean="0">
                <a:solidFill>
                  <a:schemeClr val="tx2"/>
                </a:solidFill>
              </a:rPr>
              <a:t>).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Your introduction should include some background information on the story, but avoid too much plot summary.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Your conclusion should start by reminding your readers of your thesis. Then remind them of the 3 main points of the paper, and finally end your conclusion with a good, generalized big idea or send-off (“unhook”).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your assertions with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2603499"/>
            <a:ext cx="11071274" cy="3952045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Always explain what you hope your quote is </a:t>
            </a:r>
            <a:r>
              <a:rPr lang="en-US" sz="2000" b="1" dirty="0" smtClean="0">
                <a:solidFill>
                  <a:schemeClr val="tx2"/>
                </a:solidFill>
              </a:rPr>
              <a:t>saying</a:t>
            </a:r>
            <a:r>
              <a:rPr lang="en-US" sz="2000" b="1" dirty="0">
                <a:solidFill>
                  <a:schemeClr val="tx2"/>
                </a:solidFill>
              </a:rPr>
              <a:t>:	</a:t>
            </a:r>
            <a:r>
              <a:rPr lang="en-US" sz="2000" b="1" dirty="0" smtClean="0">
                <a:solidFill>
                  <a:schemeClr val="tx2"/>
                </a:solidFill>
              </a:rPr>
              <a:t>Evidence = </a:t>
            </a:r>
            <a:r>
              <a:rPr lang="en-US" sz="2000" b="1" dirty="0">
                <a:solidFill>
                  <a:schemeClr val="tx2"/>
                </a:solidFill>
              </a:rPr>
              <a:t>quote  +  explanation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Integrate </a:t>
            </a:r>
            <a:r>
              <a:rPr lang="en-US" sz="2000" b="1" dirty="0">
                <a:solidFill>
                  <a:schemeClr val="tx2"/>
                </a:solidFill>
              </a:rPr>
              <a:t>or set-up your quote. Never insert a quote by itself. 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Never put two quotes back to back</a:t>
            </a:r>
            <a:r>
              <a:rPr lang="en-US" sz="2000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Be sure to include parenthetical citations when you use quotations. MLA does not require the letter “p</a:t>
            </a:r>
            <a:r>
              <a:rPr lang="en-US" sz="2000" b="1" dirty="0" smtClean="0">
                <a:solidFill>
                  <a:schemeClr val="tx2"/>
                </a:solidFill>
              </a:rPr>
              <a:t>” </a:t>
            </a:r>
            <a:r>
              <a:rPr lang="en-US" sz="2000" b="1" dirty="0">
                <a:solidFill>
                  <a:schemeClr val="tx2"/>
                </a:solidFill>
              </a:rPr>
              <a:t>with the page # in parentheses</a:t>
            </a:r>
            <a:r>
              <a:rPr lang="en-US" sz="2000" b="1" dirty="0" smtClean="0">
                <a:solidFill>
                  <a:schemeClr val="tx2"/>
                </a:solidFill>
              </a:rPr>
              <a:t>.</a:t>
            </a:r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Format </a:t>
            </a:r>
            <a:r>
              <a:rPr lang="en-US" sz="2000" b="1" dirty="0">
                <a:solidFill>
                  <a:schemeClr val="tx2"/>
                </a:solidFill>
              </a:rPr>
              <a:t>correctly. For example,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	Santiago became frustrated, saying “go ahead and cramp, hand” (29). He did not let that stop him, however. He “pushed through the pain and threw the harpoon” (31).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5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850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Proof-reading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349305"/>
            <a:ext cx="9905999" cy="3441896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Write </a:t>
            </a:r>
            <a:r>
              <a:rPr lang="en-US" sz="2400" b="1" dirty="0">
                <a:solidFill>
                  <a:schemeClr val="tx2"/>
                </a:solidFill>
              </a:rPr>
              <a:t>about literature in the present tense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Avoid </a:t>
            </a:r>
            <a:r>
              <a:rPr lang="en-US" sz="2400" b="1" dirty="0" smtClean="0">
                <a:solidFill>
                  <a:schemeClr val="tx2"/>
                </a:solidFill>
              </a:rPr>
              <a:t>contractions.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Avoid personal pronouns.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Check your spelling.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Always italicize or underline the book title.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3904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Formatting and Final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757267"/>
            <a:ext cx="9905999" cy="303393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Follow formatting guidelines on the rubric.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Make sure you have a title (not “TKAM Literary Analysis”)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Always </a:t>
            </a:r>
            <a:r>
              <a:rPr lang="en-US" sz="2400" b="1" dirty="0">
                <a:solidFill>
                  <a:schemeClr val="tx2"/>
                </a:solidFill>
              </a:rPr>
              <a:t>include a separate Works Cited page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Include your rubric and “Things to Remember” with the final, printed paper.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0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175</TotalTime>
  <Words>206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Things to Remember…</vt:lpstr>
      <vt:lpstr>Basic Elements of your Essay</vt:lpstr>
      <vt:lpstr>Support your assertions with evidence</vt:lpstr>
      <vt:lpstr>Proof-reading reminders</vt:lpstr>
      <vt:lpstr>Formatting and Final Reminders</vt:lpstr>
    </vt:vector>
  </TitlesOfParts>
  <Company>Virginia Beach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H. Luecke</dc:creator>
  <cp:lastModifiedBy>Jeffrey Ferguson</cp:lastModifiedBy>
  <cp:revision>60</cp:revision>
  <dcterms:created xsi:type="dcterms:W3CDTF">2014-11-03T14:06:03Z</dcterms:created>
  <dcterms:modified xsi:type="dcterms:W3CDTF">2017-12-11T13:26:42Z</dcterms:modified>
</cp:coreProperties>
</file>