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Questrial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Questrial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What kind of appeals were used here? How do you know which ones they are?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231139" y="243839"/>
            <a:ext cx="11724640" cy="6377938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" name="Shape 14"/>
          <p:cNvSpPr txBox="1"/>
          <p:nvPr>
            <p:ph type="ctrTitle"/>
          </p:nvPr>
        </p:nvSpPr>
        <p:spPr>
          <a:xfrm>
            <a:off x="1109979" y="882375"/>
            <a:ext cx="9966959" cy="292607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b="1" i="0" sz="7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1709530" y="3869633"/>
            <a:ext cx="8767860" cy="13881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Font typeface="Calibri"/>
              <a:buNone/>
              <a:defRPr b="0" i="0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0" type="dt"/>
          </p:nvPr>
        </p:nvSpPr>
        <p:spPr>
          <a:xfrm>
            <a:off x="1142995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1" type="ftr"/>
          </p:nvPr>
        </p:nvSpPr>
        <p:spPr>
          <a:xfrm>
            <a:off x="3949148" y="6223828"/>
            <a:ext cx="47177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9329529" y="6223828"/>
            <a:ext cx="17062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19" name="Shape 19"/>
          <p:cNvCxnSpPr/>
          <p:nvPr/>
        </p:nvCxnSpPr>
        <p:spPr>
          <a:xfrm>
            <a:off x="1978659" y="3733800"/>
            <a:ext cx="8229600" cy="0"/>
          </a:xfrm>
          <a:prstGeom prst="straightConnector1">
            <a:avLst/>
          </a:prstGeom>
          <a:noFill/>
          <a:ln cap="flat" cmpd="sng" w="100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alibri"/>
              <a:buNone/>
              <a:defRPr b="0" i="0" sz="4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4060135" y="-859735"/>
            <a:ext cx="4038599" cy="98728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8740" lvl="0" marL="228600" marR="0" rtl="0" algn="l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alibri"/>
              <a:buChar char="•"/>
              <a:defRPr b="0" i="0" sz="2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3979" lvl="2" marL="73152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79999"/>
              <a:buFont typeface="Calibri"/>
              <a:buChar char="•"/>
              <a:defRPr b="0" i="0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1759" lvl="3" marL="100583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6680" lvl="4" marL="128016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9820" lvl="5" marL="16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5020" lvl="6" marL="18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0220" lvl="7" marL="22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8120" lvl="8" marL="2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1142995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949148" y="6223828"/>
            <a:ext cx="47177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9329529" y="6223828"/>
            <a:ext cx="17062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7181849" y="2305050"/>
            <a:ext cx="5410200" cy="2324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alibri"/>
              <a:buNone/>
              <a:defRPr b="0" i="0" sz="4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2152649" y="-247649"/>
            <a:ext cx="5410200" cy="74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8740" lvl="0" marL="228600" marR="0" rtl="0" algn="l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alibri"/>
              <a:buChar char="•"/>
              <a:defRPr b="0" i="0" sz="2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3979" lvl="2" marL="73152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79999"/>
              <a:buFont typeface="Calibri"/>
              <a:buChar char="•"/>
              <a:defRPr b="0" i="0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1759" lvl="3" marL="100583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6680" lvl="4" marL="128016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9820" lvl="5" marL="16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5020" lvl="6" marL="18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0220" lvl="7" marL="22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8120" lvl="8" marL="2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1142995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949148" y="6223828"/>
            <a:ext cx="47177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9329529" y="6223828"/>
            <a:ext cx="17062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alibri"/>
              <a:buNone/>
              <a:defRPr b="0" i="0" sz="4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1143000" y="2057400"/>
            <a:ext cx="9872870" cy="4038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8740" lvl="0" marL="228600" marR="0" rtl="0" algn="l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alibri"/>
              <a:buChar char="•"/>
              <a:defRPr b="0" i="0" sz="2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3979" lvl="2" marL="73152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79999"/>
              <a:buFont typeface="Calibri"/>
              <a:buChar char="•"/>
              <a:defRPr b="0" i="0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1759" lvl="3" marL="100583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6680" lvl="4" marL="128016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9820" lvl="5" marL="16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5020" lvl="6" marL="18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0220" lvl="7" marL="22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8120" lvl="8" marL="2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1142995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3949148" y="6223828"/>
            <a:ext cx="47177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9329529" y="6223828"/>
            <a:ext cx="17062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1106424" y="1173575"/>
            <a:ext cx="9966959" cy="292607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85000"/>
              </a:lnSpc>
              <a:spcBef>
                <a:spcPts val="0"/>
              </a:spcBef>
              <a:buClr>
                <a:schemeClr val="accent1"/>
              </a:buClr>
              <a:buFont typeface="Calibri"/>
              <a:buNone/>
              <a:defRPr b="0" i="0" sz="7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1709927" y="4154519"/>
            <a:ext cx="8769096" cy="13638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Font typeface="Calibri"/>
              <a:buNone/>
              <a:defRPr b="0" i="0" sz="2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1142995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3949148" y="6223828"/>
            <a:ext cx="47177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9329529" y="6223828"/>
            <a:ext cx="17062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32" name="Shape 32"/>
          <p:cNvCxnSpPr/>
          <p:nvPr/>
        </p:nvCxnSpPr>
        <p:spPr>
          <a:xfrm>
            <a:off x="1981200" y="4020407"/>
            <a:ext cx="8229600" cy="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alibri"/>
              <a:buNone/>
              <a:defRPr b="0" i="0" sz="4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1143000" y="2057399"/>
            <a:ext cx="4754879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8740" lvl="0" marL="228600" marR="0" rtl="0" algn="l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alibri"/>
              <a:buChar char="•"/>
              <a:defRPr b="0" i="0" sz="2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3979" lvl="2" marL="73152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79999"/>
              <a:buFont typeface="Calibri"/>
              <a:buChar char="•"/>
              <a:defRPr b="0" i="0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1759" lvl="3" marL="100583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6680" lvl="4" marL="128016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9820" lvl="5" marL="16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5020" lvl="6" marL="18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0220" lvl="7" marL="22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8120" lvl="8" marL="2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6267612" y="2057400"/>
            <a:ext cx="4754879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8740" lvl="0" marL="228600" marR="0" rtl="0" algn="l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alibri"/>
              <a:buChar char="•"/>
              <a:defRPr b="0" i="0" sz="2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3979" lvl="2" marL="73152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79999"/>
              <a:buFont typeface="Calibri"/>
              <a:buChar char="•"/>
              <a:defRPr b="0" i="0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1759" lvl="3" marL="100583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6680" lvl="4" marL="128016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9820" lvl="5" marL="16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5020" lvl="6" marL="18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0220" lvl="7" marL="22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8120" lvl="8" marL="2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1142995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949148" y="6223828"/>
            <a:ext cx="47177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9329529" y="6223828"/>
            <a:ext cx="17062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alibri"/>
              <a:buNone/>
              <a:defRPr b="0" i="0" sz="4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1143000" y="2001510"/>
            <a:ext cx="4754879" cy="7772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alibri"/>
              <a:buNone/>
              <a:defRPr b="1" i="0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1143000" y="2721483"/>
            <a:ext cx="4754879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8740" lvl="0" marL="228600" marR="0" rtl="0" algn="l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alibri"/>
              <a:buChar char="•"/>
              <a:defRPr b="0" i="0" sz="2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3979" lvl="2" marL="73152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79999"/>
              <a:buFont typeface="Calibri"/>
              <a:buChar char="•"/>
              <a:defRPr b="0" i="0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1759" lvl="3" marL="100583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6680" lvl="4" marL="128016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9820" lvl="5" marL="16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5020" lvl="6" marL="18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0220" lvl="7" marL="22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8120" lvl="8" marL="2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6269173" y="1999032"/>
            <a:ext cx="4754879" cy="7772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alibri"/>
              <a:buNone/>
              <a:defRPr b="1" i="0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6269173" y="2719322"/>
            <a:ext cx="4754879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8740" lvl="0" marL="228600" marR="0" rtl="0" algn="l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alibri"/>
              <a:buChar char="•"/>
              <a:defRPr b="0" i="0" sz="2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3979" lvl="2" marL="73152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79999"/>
              <a:buFont typeface="Calibri"/>
              <a:buChar char="•"/>
              <a:defRPr b="0" i="0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1759" lvl="3" marL="100583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6680" lvl="4" marL="128016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9820" lvl="5" marL="16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5020" lvl="6" marL="18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0220" lvl="7" marL="22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8120" lvl="8" marL="2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1142995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949148" y="6223828"/>
            <a:ext cx="47177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9329529" y="6223828"/>
            <a:ext cx="17062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alibri"/>
              <a:buNone/>
              <a:defRPr b="0" i="0" sz="4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1142995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949148" y="6223828"/>
            <a:ext cx="47177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9329529" y="6223828"/>
            <a:ext cx="17062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1142995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949148" y="6223828"/>
            <a:ext cx="47177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9329529" y="6223828"/>
            <a:ext cx="17062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1143000" y="1097279"/>
            <a:ext cx="3931919" cy="17373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5852158" y="1097279"/>
            <a:ext cx="5212080" cy="4663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7939" lvl="0" marL="228600" marR="0" rtl="0" algn="l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alibri"/>
              <a:buChar char="•"/>
              <a:defRPr b="0" i="0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59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0" lvl="2" marL="73152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91439" lvl="3" marL="100583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6360" lvl="4" marL="128016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39500" lvl="5" marL="16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34699" lvl="6" marL="18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9900" lvl="7" marL="22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37799" lvl="8" marL="2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1143000" y="2834640"/>
            <a:ext cx="3931919" cy="30175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Calibri"/>
              <a:buNone/>
              <a:defRPr b="0" i="0" sz="1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1142995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949148" y="6223828"/>
            <a:ext cx="47177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9329529" y="6223828"/>
            <a:ext cx="17062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143000" y="1097279"/>
            <a:ext cx="3931919" cy="17373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5413248" y="1069846"/>
            <a:ext cx="6099047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Font typeface="Calibri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143000" y="2834640"/>
            <a:ext cx="3931919" cy="2880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Calibri"/>
              <a:buNone/>
              <a:defRPr b="0" i="0" sz="1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1142995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949148" y="6223828"/>
            <a:ext cx="47177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9329529" y="6223828"/>
            <a:ext cx="17062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231139" y="243839"/>
            <a:ext cx="11724640" cy="63779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" name="Shape 7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alibri"/>
              <a:buNone/>
              <a:defRPr b="0" i="0" sz="4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1143000" y="2057400"/>
            <a:ext cx="9872870" cy="4038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8740" lvl="0" marL="228600" marR="0" rtl="0" algn="l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alibri"/>
              <a:buChar char="•"/>
              <a:defRPr b="0" i="0" sz="2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3979" lvl="2" marL="73152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79999"/>
              <a:buFont typeface="Calibri"/>
              <a:buChar char="•"/>
              <a:defRPr b="0" i="0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1759" lvl="3" marL="100583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6680" lvl="4" marL="128016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9820" lvl="5" marL="16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5020" lvl="6" marL="18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0220" lvl="7" marL="22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8120" lvl="8" marL="2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b="0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0" type="dt"/>
          </p:nvPr>
        </p:nvSpPr>
        <p:spPr>
          <a:xfrm>
            <a:off x="1142995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1" type="ftr"/>
          </p:nvPr>
        </p:nvSpPr>
        <p:spPr>
          <a:xfrm>
            <a:off x="3949148" y="6223828"/>
            <a:ext cx="47177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9329529" y="6223828"/>
            <a:ext cx="17062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youtube.com/watch?v=tLtschJxRy8" TargetMode="External"/><Relationship Id="rId4" Type="http://schemas.openxmlformats.org/officeDocument/2006/relationships/hyperlink" Target="http://youtube.com/v/tLtschJxRy8" TargetMode="External"/><Relationship Id="rId5" Type="http://schemas.openxmlformats.org/officeDocument/2006/relationships/image" Target="../media/image0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3.png"/><Relationship Id="rId4" Type="http://schemas.openxmlformats.org/officeDocument/2006/relationships/image" Target="../media/image00.png"/><Relationship Id="rId5" Type="http://schemas.openxmlformats.org/officeDocument/2006/relationships/image" Target="../media/image0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7.png"/><Relationship Id="rId4" Type="http://schemas.openxmlformats.org/officeDocument/2006/relationships/image" Target="../media/image08.png"/><Relationship Id="rId5" Type="http://schemas.openxmlformats.org/officeDocument/2006/relationships/image" Target="../media/image0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png"/><Relationship Id="rId4" Type="http://schemas.openxmlformats.org/officeDocument/2006/relationships/image" Target="../media/image00.png"/><Relationship Id="rId5" Type="http://schemas.openxmlformats.org/officeDocument/2006/relationships/image" Target="../media/image0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980000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ctrTitle"/>
          </p:nvPr>
        </p:nvSpPr>
        <p:spPr>
          <a:xfrm>
            <a:off x="1109979" y="882375"/>
            <a:ext cx="9966959" cy="292607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SzPct val="25000"/>
              <a:buFont typeface="Calibri"/>
              <a:buNone/>
            </a:pPr>
            <a:r>
              <a:rPr i="1" lang="en-US"/>
              <a:t>Macbeth</a:t>
            </a:r>
          </a:p>
        </p:txBody>
      </p:sp>
      <p:sp>
        <p:nvSpPr>
          <p:cNvPr id="89" name="Shape 89"/>
          <p:cNvSpPr txBox="1"/>
          <p:nvPr>
            <p:ph idx="1" type="subTitle"/>
          </p:nvPr>
        </p:nvSpPr>
        <p:spPr>
          <a:xfrm>
            <a:off x="1709530" y="3869633"/>
            <a:ext cx="8767860" cy="1388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472575" y="609600"/>
            <a:ext cx="3584700" cy="1356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CATmageddon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1159500" y="5670350"/>
            <a:ext cx="9873000" cy="716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https://www.youtube.com/watch?v=tLtschJxRy8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>
            <a:hlinkClick r:id="rId4"/>
          </p:cNvPr>
          <p:cNvSpPr/>
          <p:nvPr/>
        </p:nvSpPr>
        <p:spPr>
          <a:xfrm>
            <a:off x="4540975" y="799524"/>
            <a:ext cx="6670400" cy="5002800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1143000" y="609600"/>
            <a:ext cx="9875400" cy="1356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Analyze and Apply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1143000" y="2057400"/>
            <a:ext cx="10352400" cy="4402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 sz="3000"/>
              <a:t>Look what at what you wrote earlier about your parents. Which types of appeals did you use?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 sz="3000"/>
              <a:t>THEN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 sz="3000"/>
              <a:t>Write an example of an appeal to </a:t>
            </a:r>
            <a:r>
              <a:rPr b="1" lang="en-US" sz="3000" u="sng"/>
              <a:t>ONE </a:t>
            </a:r>
            <a:r>
              <a:rPr lang="en-US" sz="3000"/>
              <a:t>of the following appeals: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 sz="3000"/>
              <a:t>-logos (logic)</a:t>
            </a:r>
          </a:p>
          <a:p>
            <a:pPr indent="457200" lvl="0" marL="3200400" rtl="0">
              <a:spcBef>
                <a:spcPts val="0"/>
              </a:spcBef>
              <a:buNone/>
            </a:pPr>
            <a:r>
              <a:rPr lang="en-US" sz="3000"/>
              <a:t>-pathos (emotion)</a:t>
            </a:r>
          </a:p>
          <a:p>
            <a:pPr indent="457200" lvl="0" marL="6400800">
              <a:spcBef>
                <a:spcPts val="0"/>
              </a:spcBef>
              <a:buNone/>
            </a:pPr>
            <a:r>
              <a:rPr lang="en-US" sz="3000"/>
              <a:t>-ethos (ethics)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1475" y="5206275"/>
            <a:ext cx="642175" cy="64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4274" y="4514248"/>
            <a:ext cx="826249" cy="85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76224" y="5848448"/>
            <a:ext cx="642175" cy="66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95400" y="5997550"/>
            <a:ext cx="475875" cy="47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30325" y="5997549"/>
            <a:ext cx="365075" cy="36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1143000" y="609600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r>
              <a:rPr lang="en-US"/>
              <a:t>Characterization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1143000" y="1769100"/>
            <a:ext cx="4731300" cy="47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9240" lvl="0" marL="228600" marR="0" rtl="0" algn="l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100000"/>
              <a:buFont typeface="Calibri"/>
              <a:buChar char="•"/>
            </a:pPr>
            <a:r>
              <a:rPr b="1" lang="en-US" sz="3000"/>
              <a:t>What are your impressions of:</a:t>
            </a:r>
          </a:p>
          <a:p>
            <a:pPr lvl="1" marR="0" rtl="0" algn="l">
              <a:lnSpc>
                <a:spcPct val="90000"/>
              </a:lnSpc>
              <a:spcBef>
                <a:spcPts val="1400"/>
              </a:spcBef>
              <a:buSzPct val="100000"/>
            </a:pPr>
            <a:r>
              <a:rPr b="1" lang="en-US" sz="3000"/>
              <a:t>Lady Macbeth</a:t>
            </a:r>
          </a:p>
          <a:p>
            <a:pPr lvl="1" marR="0" rtl="0" algn="l">
              <a:lnSpc>
                <a:spcPct val="90000"/>
              </a:lnSpc>
              <a:spcBef>
                <a:spcPts val="1400"/>
              </a:spcBef>
              <a:buSzPct val="100000"/>
            </a:pPr>
            <a:r>
              <a:rPr b="1" lang="en-US" sz="3000"/>
              <a:t>Macbeth</a:t>
            </a:r>
          </a:p>
          <a:p>
            <a:pPr lvl="1" marR="0" rtl="0" algn="l">
              <a:lnSpc>
                <a:spcPct val="90000"/>
              </a:lnSpc>
              <a:spcBef>
                <a:spcPts val="1400"/>
              </a:spcBef>
              <a:buSzPct val="100000"/>
            </a:pPr>
            <a:r>
              <a:rPr b="1" lang="en-US" sz="3000"/>
              <a:t>The Witches</a:t>
            </a:r>
          </a:p>
          <a:p>
            <a:pPr indent="457200" lvl="0" marR="0" rtl="0" algn="l">
              <a:lnSpc>
                <a:spcPct val="90000"/>
              </a:lnSpc>
              <a:spcBef>
                <a:spcPts val="1400"/>
              </a:spcBef>
              <a:buNone/>
            </a:pPr>
            <a:r>
              <a:t/>
            </a:r>
            <a:endParaRPr b="1" sz="3000"/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buNone/>
            </a:pPr>
            <a:r>
              <a:rPr b="1" lang="en-US" sz="3000"/>
              <a:t>What have they done to give you these impressions?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6124800" y="3097950"/>
            <a:ext cx="21504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>
            <a:noAutofit/>
          </a:bodyPr>
          <a:lstStyle/>
          <a:p>
            <a:pPr indent="-177800" lvl="0" marL="254000" rtl="0">
              <a:spcBef>
                <a:spcPts val="800"/>
              </a:spcBef>
              <a:buNone/>
            </a:pPr>
            <a:r>
              <a:rPr lang="en-US" sz="3000">
                <a:solidFill>
                  <a:srgbClr val="980000"/>
                </a:solidFill>
                <a:latin typeface="Questrial"/>
                <a:ea typeface="Questrial"/>
                <a:cs typeface="Questrial"/>
                <a:sym typeface="Questrial"/>
              </a:rPr>
              <a:t>Macbeth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 b="0" l="23377" r="9368" t="0"/>
          <a:stretch/>
        </p:blipFill>
        <p:spPr>
          <a:xfrm>
            <a:off x="5949800" y="700600"/>
            <a:ext cx="2500399" cy="232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4">
            <a:alphaModFix/>
          </a:blip>
          <a:srcRect b="0" l="53007" r="0" t="3053"/>
          <a:stretch/>
        </p:blipFill>
        <p:spPr>
          <a:xfrm>
            <a:off x="9459900" y="457187"/>
            <a:ext cx="1808250" cy="279792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8968800" y="3097950"/>
            <a:ext cx="26667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>
            <a:noAutofit/>
          </a:bodyPr>
          <a:lstStyle/>
          <a:p>
            <a:pPr indent="-177800" lvl="0" marL="254000" rtl="0">
              <a:spcBef>
                <a:spcPts val="800"/>
              </a:spcBef>
              <a:buNone/>
            </a:pPr>
            <a:r>
              <a:rPr lang="en-US" sz="3000">
                <a:solidFill>
                  <a:srgbClr val="980000"/>
                </a:solidFill>
                <a:latin typeface="Questrial"/>
                <a:ea typeface="Questrial"/>
                <a:cs typeface="Questrial"/>
                <a:sym typeface="Questrial"/>
              </a:rPr>
              <a:t>Lady Macbeth</a:t>
            </a:r>
          </a:p>
        </p:txBody>
      </p:sp>
      <p:pic>
        <p:nvPicPr>
          <p:cNvPr id="172" name="Shape 1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1525" y="3923221"/>
            <a:ext cx="3627650" cy="199520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6891300" y="5807700"/>
            <a:ext cx="25005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>
            <a:noAutofit/>
          </a:bodyPr>
          <a:lstStyle/>
          <a:p>
            <a:pPr indent="-177800" lvl="0" marL="254000" rtl="0">
              <a:spcBef>
                <a:spcPts val="800"/>
              </a:spcBef>
              <a:buNone/>
            </a:pPr>
            <a:r>
              <a:rPr lang="en-US" sz="3000">
                <a:solidFill>
                  <a:srgbClr val="980000"/>
                </a:solidFill>
                <a:latin typeface="Questrial"/>
                <a:ea typeface="Questrial"/>
                <a:cs typeface="Questrial"/>
                <a:sym typeface="Questrial"/>
              </a:rPr>
              <a:t>The Witches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1143000" y="609600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r>
              <a:rPr lang="en-US"/>
              <a:t>Persuasion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1143000" y="2057400"/>
            <a:ext cx="98730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07340" lvl="0" marL="228600" marR="0" rtl="0" algn="l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100000"/>
              <a:buFont typeface="Calibri"/>
              <a:buChar char="•"/>
            </a:pPr>
            <a:r>
              <a:rPr b="1" lang="en-US" sz="3600"/>
              <a:t>Think about a time when you tried to convince your parents to let you do something. </a:t>
            </a:r>
          </a:p>
          <a:p>
            <a:pPr indent="-307340" lvl="0" marL="228600" marR="0" rtl="0" algn="l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100000"/>
              <a:buFont typeface="Calibri"/>
              <a:buChar char="•"/>
            </a:pPr>
            <a:r>
              <a:rPr b="1" lang="en-US" sz="3600"/>
              <a:t>Write down what persuasive techniques you use to change their mind. What did you tell them? What did you do? Were your techniques effective?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ctrTitle"/>
          </p:nvPr>
        </p:nvSpPr>
        <p:spPr>
          <a:xfrm>
            <a:off x="1109979" y="882375"/>
            <a:ext cx="9966900" cy="292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-US" sz="7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APPEALS</a:t>
            </a:r>
          </a:p>
        </p:txBody>
      </p:sp>
      <p:sp>
        <p:nvSpPr>
          <p:cNvPr id="101" name="Shape 101"/>
          <p:cNvSpPr txBox="1"/>
          <p:nvPr>
            <p:ph idx="1" type="subTitle"/>
          </p:nvPr>
        </p:nvSpPr>
        <p:spPr>
          <a:xfrm>
            <a:off x="1709530" y="3869633"/>
            <a:ext cx="8767800" cy="13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Appeal to Logic (logos)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1143000" y="2057400"/>
            <a:ext cx="9872870" cy="4038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0734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•"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Strong Clear Claims</a:t>
            </a:r>
          </a:p>
          <a:p>
            <a:pPr indent="-307340" lvl="0" marL="2286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•"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Claims or Reasons that are Valid</a:t>
            </a:r>
          </a:p>
          <a:p>
            <a:pPr indent="-307340" lvl="0" marL="2286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•"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Strong Evidence (facts, statistics, expert authority, etc.)</a:t>
            </a: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6950" y="497462"/>
            <a:ext cx="2609850" cy="269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1143000" y="609600"/>
            <a:ext cx="9875400" cy="1356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Example - Appeal to logos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756825" y="2526625"/>
            <a:ext cx="2258700" cy="10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7025" y="1660074"/>
            <a:ext cx="5962949" cy="500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1143000" y="609600"/>
            <a:ext cx="9875400" cy="8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Appeals to Emotion (pathos)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1143000" y="1583375"/>
            <a:ext cx="10494900" cy="49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9718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•"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Connect to audiences’ emotions</a:t>
            </a:r>
          </a:p>
          <a:p>
            <a:pPr indent="-7619" lvl="0" marL="4572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a.  Love/Nostalgia 	 b.  Hatred</a:t>
            </a:r>
          </a:p>
          <a:p>
            <a:pPr indent="-7619" lvl="0" marL="4572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c.  Pride		              d.  Fear</a:t>
            </a:r>
          </a:p>
          <a:p>
            <a:pPr indent="-7619" lvl="0" marL="4572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e.  Patriotism	         f.   Greed/Desire</a:t>
            </a: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-190500" lvl="0" marL="228600" marR="0" rtl="0" algn="l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4200" y="1711600"/>
            <a:ext cx="3271800" cy="32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1143000" y="609600"/>
            <a:ext cx="9875400" cy="681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Example: Appeal to Pathos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125" y="1689225"/>
            <a:ext cx="638175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Appeal to Ethics (ethos)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1143000" y="2057400"/>
            <a:ext cx="9872870" cy="4038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0734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•"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Establish trust and credibility with an audience</a:t>
            </a:r>
          </a:p>
          <a:p>
            <a:pPr indent="-307340" lvl="0" marL="2286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•"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Often rely on an audience’s sense of right and wrong</a:t>
            </a:r>
          </a:p>
          <a:p>
            <a:pPr indent="-190500" lvl="0" marL="2286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228600" marR="0" rtl="0" algn="l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alibri"/>
              <a:buNone/>
            </a:pPr>
            <a:r>
              <a:t/>
            </a:r>
            <a:endParaRPr b="0" i="0" sz="22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9275" y="4310050"/>
            <a:ext cx="1861450" cy="186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76275" y="4167219"/>
            <a:ext cx="1559475" cy="161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5375" y="4564324"/>
            <a:ext cx="1036249" cy="103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1143000" y="609600"/>
            <a:ext cx="10419000" cy="1356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-US"/>
              <a:t>Example: Appeal to Ethos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2724" y="1231333"/>
            <a:ext cx="3285500" cy="439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