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3" r:id="rId1"/>
  </p:sldMasterIdLst>
  <p:handoutMasterIdLst>
    <p:handoutMasterId r:id="rId84"/>
  </p:handoutMasterIdLst>
  <p:sldIdLst>
    <p:sldId id="256" r:id="rId2"/>
    <p:sldId id="257" r:id="rId3"/>
    <p:sldId id="258" r:id="rId4"/>
    <p:sldId id="361" r:id="rId5"/>
    <p:sldId id="260" r:id="rId6"/>
    <p:sldId id="262" r:id="rId7"/>
    <p:sldId id="263" r:id="rId8"/>
    <p:sldId id="265" r:id="rId9"/>
    <p:sldId id="264" r:id="rId10"/>
    <p:sldId id="266" r:id="rId11"/>
    <p:sldId id="261"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 id="283" r:id="rId29"/>
    <p:sldId id="284" r:id="rId30"/>
    <p:sldId id="285" r:id="rId31"/>
    <p:sldId id="287" r:id="rId32"/>
    <p:sldId id="288" r:id="rId33"/>
    <p:sldId id="286" r:id="rId34"/>
    <p:sldId id="289" r:id="rId35"/>
    <p:sldId id="290" r:id="rId36"/>
    <p:sldId id="291" r:id="rId37"/>
    <p:sldId id="292" r:id="rId38"/>
    <p:sldId id="293" r:id="rId39"/>
    <p:sldId id="294" r:id="rId40"/>
    <p:sldId id="295" r:id="rId41"/>
    <p:sldId id="360" r:id="rId42"/>
    <p:sldId id="297" r:id="rId43"/>
    <p:sldId id="296" r:id="rId44"/>
    <p:sldId id="298" r:id="rId45"/>
    <p:sldId id="299" r:id="rId46"/>
    <p:sldId id="300" r:id="rId47"/>
    <p:sldId id="301" r:id="rId48"/>
    <p:sldId id="302" r:id="rId49"/>
    <p:sldId id="308" r:id="rId50"/>
    <p:sldId id="305" r:id="rId51"/>
    <p:sldId id="306" r:id="rId52"/>
    <p:sldId id="309" r:id="rId53"/>
    <p:sldId id="310" r:id="rId54"/>
    <p:sldId id="311" r:id="rId55"/>
    <p:sldId id="312" r:id="rId56"/>
    <p:sldId id="313" r:id="rId57"/>
    <p:sldId id="314" r:id="rId58"/>
    <p:sldId id="315" r:id="rId59"/>
    <p:sldId id="316" r:id="rId60"/>
    <p:sldId id="321" r:id="rId61"/>
    <p:sldId id="322" r:id="rId62"/>
    <p:sldId id="323" r:id="rId63"/>
    <p:sldId id="330" r:id="rId64"/>
    <p:sldId id="331" r:id="rId65"/>
    <p:sldId id="332" r:id="rId66"/>
    <p:sldId id="333" r:id="rId67"/>
    <p:sldId id="334" r:id="rId68"/>
    <p:sldId id="335" r:id="rId69"/>
    <p:sldId id="336" r:id="rId70"/>
    <p:sldId id="337" r:id="rId71"/>
    <p:sldId id="338" r:id="rId72"/>
    <p:sldId id="343" r:id="rId73"/>
    <p:sldId id="344" r:id="rId74"/>
    <p:sldId id="345" r:id="rId75"/>
    <p:sldId id="352" r:id="rId76"/>
    <p:sldId id="350" r:id="rId77"/>
    <p:sldId id="351" r:id="rId78"/>
    <p:sldId id="353" r:id="rId79"/>
    <p:sldId id="354" r:id="rId80"/>
    <p:sldId id="355" r:id="rId81"/>
    <p:sldId id="356" r:id="rId82"/>
    <p:sldId id="357" r:id="rId83"/>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3" autoAdjust="0"/>
    <p:restoredTop sz="94660"/>
  </p:normalViewPr>
  <p:slideViewPr>
    <p:cSldViewPr snapToGrid="0">
      <p:cViewPr varScale="1">
        <p:scale>
          <a:sx n="74" d="100"/>
          <a:sy n="74" d="100"/>
        </p:scale>
        <p:origin x="5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C7B86B89-5E8A-40F3-BFD0-1FCE1DEAE253}" type="datetimeFigureOut">
              <a:rPr lang="en-US" smtClean="0"/>
              <a:t>3/3/2017</a:t>
            </a:fld>
            <a:endParaRPr lang="en-US"/>
          </a:p>
        </p:txBody>
      </p:sp>
      <p:sp>
        <p:nvSpPr>
          <p:cNvPr id="4" name="Footer Placeholder 3"/>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B0D4558A-0C64-49A1-8B75-1D8E5AC29645}" type="slidenum">
              <a:rPr lang="en-US" smtClean="0"/>
              <a:t>‹#›</a:t>
            </a:fld>
            <a:endParaRPr lang="en-US"/>
          </a:p>
        </p:txBody>
      </p:sp>
    </p:spTree>
    <p:extLst>
      <p:ext uri="{BB962C8B-B14F-4D97-AF65-F5344CB8AC3E}">
        <p14:creationId xmlns:p14="http://schemas.microsoft.com/office/powerpoint/2010/main" val="36291204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6316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87702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5984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6630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5024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3476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7756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6293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7839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0417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8935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3/3/2017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867425"/>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Clause" TargetMode="External"/><Relationship Id="rId2" Type="http://schemas.openxmlformats.org/officeDocument/2006/relationships/hyperlink" Target="http://en.wikipedia.org/wiki/Grammar"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Clause" TargetMode="External"/><Relationship Id="rId2" Type="http://schemas.openxmlformats.org/officeDocument/2006/relationships/hyperlink" Target="http://en.wikipedia.org/wiki/Gramma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grammarist.com/grammar/verbs/" TargetMode="External"/><Relationship Id="rId2" Type="http://schemas.openxmlformats.org/officeDocument/2006/relationships/hyperlink" Target="http://grammarist.com/grammar/adverbs/" TargetMode="External"/><Relationship Id="rId1" Type="http://schemas.openxmlformats.org/officeDocument/2006/relationships/slideLayout" Target="../slideLayouts/slideLayout2.xml"/><Relationship Id="rId4" Type="http://schemas.openxmlformats.org/officeDocument/2006/relationships/hyperlink" Target="http://www.hollywood.com/news/The_2010_Late_Shift_Post_OBriens_Missive/6460695"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7149" y="238660"/>
            <a:ext cx="5804119" cy="4062883"/>
          </a:xfrm>
          <a:prstGeom prst="rect">
            <a:avLst/>
          </a:prstGeom>
        </p:spPr>
      </p:pic>
    </p:spTree>
    <p:extLst>
      <p:ext uri="{BB962C8B-B14F-4D97-AF65-F5344CB8AC3E}">
        <p14:creationId xmlns:p14="http://schemas.microsoft.com/office/powerpoint/2010/main" val="3643053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03031"/>
            <a:ext cx="9720072" cy="334851"/>
          </a:xfrm>
        </p:spPr>
        <p:txBody>
          <a:bodyPr>
            <a:normAutofit fontScale="90000"/>
          </a:bodyPr>
          <a:lstStyle/>
          <a:p>
            <a:r>
              <a:rPr lang="en-US" dirty="0" smtClean="0"/>
              <a:t>Sentence 6 Corrections</a:t>
            </a:r>
            <a:endParaRPr lang="en-US" dirty="0"/>
          </a:p>
        </p:txBody>
      </p:sp>
      <p:sp>
        <p:nvSpPr>
          <p:cNvPr id="3" name="Content Placeholder 2"/>
          <p:cNvSpPr>
            <a:spLocks noGrp="1"/>
          </p:cNvSpPr>
          <p:nvPr>
            <p:ph idx="1"/>
          </p:nvPr>
        </p:nvSpPr>
        <p:spPr>
          <a:xfrm>
            <a:off x="702156" y="553792"/>
            <a:ext cx="11300954" cy="6207616"/>
          </a:xfrm>
        </p:spPr>
        <p:txBody>
          <a:bodyPr>
            <a:normAutofit/>
          </a:bodyPr>
          <a:lstStyle/>
          <a:p>
            <a:r>
              <a:rPr lang="en-US" dirty="0"/>
              <a:t>6.  the magazine future worlds has many science fiction stories that interests me but </a:t>
            </a:r>
            <a:r>
              <a:rPr lang="en-US" dirty="0" err="1"/>
              <a:t>i</a:t>
            </a:r>
            <a:r>
              <a:rPr lang="en-US" dirty="0"/>
              <a:t> </a:t>
            </a:r>
            <a:r>
              <a:rPr lang="en-US" dirty="0" err="1"/>
              <a:t>doesnt</a:t>
            </a:r>
            <a:r>
              <a:rPr lang="en-US" dirty="0"/>
              <a:t> have time to read them all</a:t>
            </a:r>
          </a:p>
          <a:p>
            <a:r>
              <a:rPr lang="en-US" dirty="0"/>
              <a:t>    (Rules: 1,2,3,6</a:t>
            </a:r>
            <a:r>
              <a:rPr lang="en-US" dirty="0" smtClean="0"/>
              <a:t>)</a:t>
            </a:r>
            <a:endParaRPr lang="en-US" dirty="0"/>
          </a:p>
          <a:p>
            <a:r>
              <a:rPr lang="en-US" dirty="0"/>
              <a:t>*6.  The magazine </a:t>
            </a:r>
            <a:r>
              <a:rPr lang="en-US" u="sng" dirty="0"/>
              <a:t>Future Worlds</a:t>
            </a:r>
            <a:r>
              <a:rPr lang="en-US" dirty="0"/>
              <a:t> has many </a:t>
            </a:r>
            <a:r>
              <a:rPr lang="en-US" b="1" dirty="0"/>
              <a:t>science-fiction</a:t>
            </a:r>
            <a:r>
              <a:rPr lang="en-US" dirty="0"/>
              <a:t> stories that </a:t>
            </a:r>
            <a:r>
              <a:rPr lang="en-US" b="1" dirty="0"/>
              <a:t>interest</a:t>
            </a:r>
            <a:r>
              <a:rPr lang="en-US" dirty="0"/>
              <a:t> me</a:t>
            </a:r>
            <a:r>
              <a:rPr lang="en-US" b="1" dirty="0"/>
              <a:t>,</a:t>
            </a:r>
            <a:r>
              <a:rPr lang="en-US" dirty="0"/>
              <a:t> but I </a:t>
            </a:r>
            <a:r>
              <a:rPr lang="en-US" b="1" dirty="0"/>
              <a:t>don’t</a:t>
            </a:r>
            <a:r>
              <a:rPr lang="en-US" dirty="0"/>
              <a:t> have time to read them all</a:t>
            </a:r>
            <a:r>
              <a:rPr lang="en-US" dirty="0" smtClean="0"/>
              <a:t>.</a:t>
            </a:r>
          </a:p>
          <a:p>
            <a:endParaRPr lang="en-US" dirty="0"/>
          </a:p>
          <a:p>
            <a:r>
              <a:rPr lang="en-US" b="1" dirty="0"/>
              <a:t>6.  *Capitalize and underline the proper noun “</a:t>
            </a:r>
            <a:r>
              <a:rPr lang="en-US" b="1" i="1" dirty="0"/>
              <a:t>Future Worlds</a:t>
            </a:r>
            <a:r>
              <a:rPr lang="en-US" b="1" dirty="0"/>
              <a:t>” </a:t>
            </a:r>
            <a:endParaRPr lang="en-US" dirty="0"/>
          </a:p>
          <a:p>
            <a:r>
              <a:rPr lang="en-US" b="1" dirty="0"/>
              <a:t>(Rule #3) {big thing}</a:t>
            </a:r>
            <a:endParaRPr lang="en-US" dirty="0"/>
          </a:p>
          <a:p>
            <a:r>
              <a:rPr lang="en-US" b="1" dirty="0"/>
              <a:t>*Hyphenate “</a:t>
            </a:r>
            <a:r>
              <a:rPr lang="en-US" b="1" i="1" dirty="0"/>
              <a:t>science-fiction</a:t>
            </a:r>
            <a:r>
              <a:rPr lang="en-US" b="1" dirty="0"/>
              <a:t>” (Rule #2) compound adjective that precedes a noun</a:t>
            </a:r>
            <a:endParaRPr lang="en-US" dirty="0"/>
          </a:p>
          <a:p>
            <a:r>
              <a:rPr lang="en-US" b="1" dirty="0"/>
              <a:t>*Comma before the conjunction connecting two independent clauses/sentences  (Rule#1)</a:t>
            </a:r>
            <a:endParaRPr lang="en-US" dirty="0"/>
          </a:p>
          <a:p>
            <a:r>
              <a:rPr lang="en-US" b="1" dirty="0"/>
              <a:t>       *Change the verb “</a:t>
            </a:r>
            <a:r>
              <a:rPr lang="en-US" b="1" i="1" dirty="0"/>
              <a:t>doesn’t</a:t>
            </a:r>
            <a:r>
              <a:rPr lang="en-US" b="1" dirty="0"/>
              <a:t>” to “</a:t>
            </a:r>
            <a:r>
              <a:rPr lang="en-US" b="1" i="1" dirty="0"/>
              <a:t>don’t</a:t>
            </a:r>
            <a:r>
              <a:rPr lang="en-US" b="1" dirty="0"/>
              <a:t>”</a:t>
            </a:r>
            <a:endParaRPr lang="en-US" dirty="0"/>
          </a:p>
          <a:p>
            <a:r>
              <a:rPr lang="en-US" b="1" dirty="0"/>
              <a:t>       *Apostrophe in “</a:t>
            </a:r>
            <a:r>
              <a:rPr lang="en-US" b="1" i="1" dirty="0"/>
              <a:t>doesn’t</a:t>
            </a:r>
            <a:r>
              <a:rPr lang="en-US" b="1" dirty="0"/>
              <a:t>” (Rule #6</a:t>
            </a:r>
            <a:r>
              <a:rPr lang="en-US" b="1" dirty="0" smtClean="0"/>
              <a:t>)</a:t>
            </a:r>
            <a:endParaRPr lang="en-US" dirty="0"/>
          </a:p>
          <a:p>
            <a:r>
              <a:rPr lang="en-US" b="1" dirty="0"/>
              <a:t>       *Drop the “</a:t>
            </a:r>
            <a:r>
              <a:rPr lang="en-US" b="1" i="1" dirty="0"/>
              <a:t>s</a:t>
            </a:r>
            <a:r>
              <a:rPr lang="en-US" b="1" dirty="0"/>
              <a:t>” in the verb “</a:t>
            </a:r>
            <a:r>
              <a:rPr lang="en-US" b="1" i="1" dirty="0"/>
              <a:t>interests</a:t>
            </a:r>
            <a:r>
              <a:rPr lang="en-US" b="1" dirty="0"/>
              <a:t>” (Rule #16)</a:t>
            </a:r>
            <a:endParaRPr lang="en-US" dirty="0"/>
          </a:p>
          <a:p>
            <a:endParaRPr lang="en-US" dirty="0"/>
          </a:p>
        </p:txBody>
      </p:sp>
    </p:spTree>
    <p:extLst>
      <p:ext uri="{BB962C8B-B14F-4D97-AF65-F5344CB8AC3E}">
        <p14:creationId xmlns:p14="http://schemas.microsoft.com/office/powerpoint/2010/main" val="2893341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25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125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125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1250"/>
                                        <p:tgtEl>
                                          <p:spTgt spid="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1250"/>
                                        <p:tgtEl>
                                          <p:spTgt spid="3">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1250"/>
                                        <p:tgtEl>
                                          <p:spTgt spid="3">
                                            <p:txEl>
                                              <p:pRg st="8" end="8"/>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fade">
                                      <p:cBhvr>
                                        <p:cTn id="25" dur="1250"/>
                                        <p:tgtEl>
                                          <p:spTgt spid="3">
                                            <p:txEl>
                                              <p:pRg st="9" end="9"/>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fade">
                                      <p:cBhvr>
                                        <p:cTn id="28" dur="12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Grammar </a:t>
            </a:r>
            <a:endParaRPr lang="en-US" dirty="0"/>
          </a:p>
        </p:txBody>
      </p:sp>
      <p:sp>
        <p:nvSpPr>
          <p:cNvPr id="3" name="Subtitle 2"/>
          <p:cNvSpPr>
            <a:spLocks noGrp="1"/>
          </p:cNvSpPr>
          <p:nvPr>
            <p:ph type="subTitle" idx="1"/>
          </p:nvPr>
        </p:nvSpPr>
        <p:spPr/>
        <p:txBody>
          <a:bodyPr/>
          <a:lstStyle/>
          <a:p>
            <a:r>
              <a:rPr lang="en-US" dirty="0" smtClean="0"/>
              <a:t>Week #2</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3357" y="476517"/>
            <a:ext cx="4772696" cy="3340887"/>
          </a:xfrm>
          <a:prstGeom prst="rect">
            <a:avLst/>
          </a:prstGeom>
        </p:spPr>
      </p:pic>
    </p:spTree>
    <p:extLst>
      <p:ext uri="{BB962C8B-B14F-4D97-AF65-F5344CB8AC3E}">
        <p14:creationId xmlns:p14="http://schemas.microsoft.com/office/powerpoint/2010/main" val="530930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90152"/>
            <a:ext cx="9720072" cy="682580"/>
          </a:xfrm>
        </p:spPr>
        <p:txBody>
          <a:bodyPr>
            <a:normAutofit fontScale="90000"/>
          </a:bodyPr>
          <a:lstStyle/>
          <a:p>
            <a:r>
              <a:rPr lang="en-US" dirty="0" smtClean="0"/>
              <a:t>Sentences 7&amp;8</a:t>
            </a:r>
            <a:endParaRPr lang="en-US" dirty="0"/>
          </a:p>
        </p:txBody>
      </p:sp>
      <p:sp>
        <p:nvSpPr>
          <p:cNvPr id="3" name="Content Placeholder 2"/>
          <p:cNvSpPr>
            <a:spLocks noGrp="1"/>
          </p:cNvSpPr>
          <p:nvPr>
            <p:ph idx="1"/>
          </p:nvPr>
        </p:nvSpPr>
        <p:spPr>
          <a:xfrm>
            <a:off x="1024128" y="605308"/>
            <a:ext cx="10888830" cy="6091706"/>
          </a:xfrm>
        </p:spPr>
        <p:txBody>
          <a:bodyPr>
            <a:normAutofit fontScale="25000" lnSpcReduction="20000"/>
          </a:bodyPr>
          <a:lstStyle/>
          <a:p>
            <a:endParaRPr lang="en-US" sz="4400" dirty="0" smtClean="0"/>
          </a:p>
          <a:p>
            <a:r>
              <a:rPr lang="en-US" sz="11200" dirty="0" smtClean="0"/>
              <a:t>7</a:t>
            </a:r>
            <a:r>
              <a:rPr lang="en-US" sz="11200" dirty="0"/>
              <a:t>.  yesterday someone left there tennis shoes in my locker </a:t>
            </a:r>
            <a:r>
              <a:rPr lang="en-US" sz="11200" dirty="0" err="1"/>
              <a:t>im</a:t>
            </a:r>
            <a:r>
              <a:rPr lang="en-US" sz="11200" dirty="0"/>
              <a:t> taking them to coach </a:t>
            </a:r>
            <a:r>
              <a:rPr lang="en-US" sz="11200" dirty="0" err="1"/>
              <a:t>campbell</a:t>
            </a:r>
            <a:r>
              <a:rPr lang="en-US" sz="11200" dirty="0"/>
              <a:t> so that he can find the owner</a:t>
            </a:r>
          </a:p>
          <a:p>
            <a:endParaRPr lang="en-US" sz="6700" dirty="0" smtClean="0"/>
          </a:p>
          <a:p>
            <a:r>
              <a:rPr lang="en-US" sz="7400" dirty="0" smtClean="0"/>
              <a:t>(#</a:t>
            </a:r>
            <a:r>
              <a:rPr lang="en-US" sz="7400" dirty="0"/>
              <a:t>1,6, &amp; Capitalizing Proper Nouns)</a:t>
            </a:r>
          </a:p>
          <a:p>
            <a:pPr>
              <a:buNone/>
            </a:pPr>
            <a:r>
              <a:rPr lang="en-US" sz="7400" dirty="0"/>
              <a:t> </a:t>
            </a:r>
            <a:r>
              <a:rPr lang="en-US" sz="7400" u="sng" dirty="0">
                <a:solidFill>
                  <a:schemeClr val="tx2"/>
                </a:solidFill>
              </a:rPr>
              <a:t>Rule: </a:t>
            </a:r>
            <a:r>
              <a:rPr lang="en-US" sz="7400" dirty="0">
                <a:solidFill>
                  <a:schemeClr val="tx2"/>
                </a:solidFill>
              </a:rPr>
              <a:t>The pronoun should be in agreement (singular/plural) with the noun.</a:t>
            </a:r>
          </a:p>
          <a:p>
            <a:pPr>
              <a:buNone/>
            </a:pPr>
            <a:r>
              <a:rPr lang="en-US" sz="7400" dirty="0">
                <a:solidFill>
                  <a:schemeClr val="tx2"/>
                </a:solidFill>
              </a:rPr>
              <a:t>Singular pronouns = he/she, his/her</a:t>
            </a:r>
          </a:p>
          <a:p>
            <a:pPr>
              <a:buNone/>
            </a:pPr>
            <a:r>
              <a:rPr lang="en-US" sz="7400" dirty="0">
                <a:solidFill>
                  <a:schemeClr val="tx2"/>
                </a:solidFill>
              </a:rPr>
              <a:t>		</a:t>
            </a:r>
            <a:r>
              <a:rPr lang="en-US" sz="7400" i="1" dirty="0"/>
              <a:t>- singular: every</a:t>
            </a:r>
            <a:r>
              <a:rPr lang="en-US" sz="7400" b="1" i="1" dirty="0"/>
              <a:t>body</a:t>
            </a:r>
            <a:r>
              <a:rPr lang="en-US" sz="7400" i="1" dirty="0"/>
              <a:t>, any</a:t>
            </a:r>
            <a:r>
              <a:rPr lang="en-US" sz="7400" b="1" i="1" dirty="0"/>
              <a:t>body</a:t>
            </a:r>
            <a:r>
              <a:rPr lang="en-US" sz="7400" i="1" dirty="0"/>
              <a:t>, any</a:t>
            </a:r>
            <a:r>
              <a:rPr lang="en-US" sz="7400" b="1" i="1" dirty="0"/>
              <a:t>one</a:t>
            </a:r>
            <a:r>
              <a:rPr lang="en-US" sz="7400" i="1" dirty="0"/>
              <a:t>, each, neither, no</a:t>
            </a:r>
            <a:r>
              <a:rPr lang="en-US" sz="7400" b="1" i="1" dirty="0"/>
              <a:t>body</a:t>
            </a:r>
            <a:r>
              <a:rPr lang="en-US" sz="7400" i="1" dirty="0"/>
              <a:t>, some</a:t>
            </a:r>
            <a:r>
              <a:rPr lang="en-US" sz="7400" b="1" i="1" dirty="0"/>
              <a:t>one</a:t>
            </a:r>
            <a:endParaRPr lang="en-US" sz="7400" b="1" dirty="0">
              <a:solidFill>
                <a:schemeClr val="tx2"/>
              </a:solidFill>
            </a:endParaRPr>
          </a:p>
          <a:p>
            <a:pPr>
              <a:buNone/>
            </a:pPr>
            <a:r>
              <a:rPr lang="en-US" sz="7400" dirty="0">
                <a:solidFill>
                  <a:schemeClr val="tx2"/>
                </a:solidFill>
              </a:rPr>
              <a:t>Plural pronouns = they, their</a:t>
            </a:r>
          </a:p>
          <a:p>
            <a:endParaRPr lang="en-US" sz="4400" dirty="0"/>
          </a:p>
          <a:p>
            <a:r>
              <a:rPr lang="en-US" sz="4400" dirty="0"/>
              <a:t> </a:t>
            </a:r>
          </a:p>
          <a:p>
            <a:r>
              <a:rPr lang="en-US" sz="9800" dirty="0"/>
              <a:t>8.  neither of the 2 events were exciting so we left early then we went to pats house to play tennis</a:t>
            </a:r>
          </a:p>
          <a:p>
            <a:r>
              <a:rPr lang="en-US" sz="9800" dirty="0"/>
              <a:t>(#1,6,18, &amp; subject/verb agreement)    (Hint: “Neither” is singular.)</a:t>
            </a:r>
          </a:p>
          <a:p>
            <a:r>
              <a:rPr lang="en-US" sz="9800" dirty="0"/>
              <a:t> </a:t>
            </a:r>
          </a:p>
          <a:p>
            <a:r>
              <a:rPr lang="en-US" sz="4400" dirty="0"/>
              <a:t> </a:t>
            </a:r>
          </a:p>
          <a:p>
            <a:pPr>
              <a:buNone/>
            </a:pPr>
            <a:endParaRPr lang="en-US" sz="2400" dirty="0">
              <a:solidFill>
                <a:schemeClr val="tx2"/>
              </a:solidFill>
            </a:endParaRPr>
          </a:p>
          <a:p>
            <a:pPr>
              <a:buNone/>
            </a:pPr>
            <a:endParaRPr lang="en-US" sz="2400" dirty="0">
              <a:solidFill>
                <a:schemeClr val="tx2"/>
              </a:solidFill>
            </a:endParaRPr>
          </a:p>
          <a:p>
            <a:endParaRPr lang="en-US" sz="2400" dirty="0"/>
          </a:p>
          <a:p>
            <a:endParaRPr lang="en-US" dirty="0"/>
          </a:p>
        </p:txBody>
      </p:sp>
    </p:spTree>
    <p:extLst>
      <p:ext uri="{BB962C8B-B14F-4D97-AF65-F5344CB8AC3E}">
        <p14:creationId xmlns:p14="http://schemas.microsoft.com/office/powerpoint/2010/main" val="791078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0"/>
            <a:ext cx="9720072" cy="850006"/>
          </a:xfrm>
        </p:spPr>
        <p:txBody>
          <a:bodyPr/>
          <a:lstStyle/>
          <a:p>
            <a:r>
              <a:rPr lang="en-US" dirty="0" smtClean="0"/>
              <a:t>Sentence 7 Correction</a:t>
            </a:r>
            <a:endParaRPr lang="en-US" dirty="0"/>
          </a:p>
        </p:txBody>
      </p:sp>
      <p:sp>
        <p:nvSpPr>
          <p:cNvPr id="3" name="Content Placeholder 2"/>
          <p:cNvSpPr>
            <a:spLocks noGrp="1"/>
          </p:cNvSpPr>
          <p:nvPr>
            <p:ph idx="1"/>
          </p:nvPr>
        </p:nvSpPr>
        <p:spPr>
          <a:xfrm>
            <a:off x="882461" y="1004551"/>
            <a:ext cx="11082012" cy="5731099"/>
          </a:xfrm>
        </p:spPr>
        <p:txBody>
          <a:bodyPr>
            <a:normAutofit fontScale="85000" lnSpcReduction="20000"/>
          </a:bodyPr>
          <a:lstStyle/>
          <a:p>
            <a:r>
              <a:rPr lang="en-US" sz="3200" dirty="0"/>
              <a:t>7.yesterday someone left there tennis shoes in my locker </a:t>
            </a:r>
            <a:r>
              <a:rPr lang="en-US" sz="3200" dirty="0" err="1"/>
              <a:t>im</a:t>
            </a:r>
            <a:r>
              <a:rPr lang="en-US" sz="3200" dirty="0"/>
              <a:t> taking them to coach </a:t>
            </a:r>
            <a:r>
              <a:rPr lang="en-US" sz="3200" dirty="0" err="1"/>
              <a:t>campbell</a:t>
            </a:r>
            <a:r>
              <a:rPr lang="en-US" sz="3200" dirty="0"/>
              <a:t> so that he can find the owner</a:t>
            </a:r>
          </a:p>
          <a:p>
            <a:r>
              <a:rPr lang="en-US" sz="3200" dirty="0"/>
              <a:t>(#1,6, &amp; Capitalizing Proper Nouns)            (Hint: “Someone” is singular.)</a:t>
            </a:r>
          </a:p>
          <a:p>
            <a:r>
              <a:rPr lang="en-US" sz="3200" dirty="0"/>
              <a:t> </a:t>
            </a:r>
          </a:p>
          <a:p>
            <a:r>
              <a:rPr lang="en-US" sz="3200" dirty="0"/>
              <a:t> </a:t>
            </a:r>
          </a:p>
          <a:p>
            <a:r>
              <a:rPr lang="en-US" sz="3200" dirty="0"/>
              <a:t>*7.  Yesterday someone left his or her tennis shoes in my locker; I’m taking them to Coach Campbell so that he can find the owner.</a:t>
            </a:r>
          </a:p>
          <a:p>
            <a:r>
              <a:rPr lang="en-US" sz="3200" b="1" dirty="0"/>
              <a:t>7.  *No comma after the word “</a:t>
            </a:r>
            <a:r>
              <a:rPr lang="en-US" sz="3200" b="1" i="1" dirty="0"/>
              <a:t>yesterday</a:t>
            </a:r>
            <a:r>
              <a:rPr lang="en-US" sz="3200" b="1" dirty="0"/>
              <a:t>”</a:t>
            </a:r>
            <a:endParaRPr lang="en-US" sz="3200" dirty="0"/>
          </a:p>
          <a:p>
            <a:r>
              <a:rPr lang="en-US" sz="3200" b="1" dirty="0"/>
              <a:t>     *Change “there” to “his or her” (singular pronoun)</a:t>
            </a:r>
            <a:endParaRPr lang="en-US" sz="3200" dirty="0"/>
          </a:p>
          <a:p>
            <a:r>
              <a:rPr lang="en-US" sz="3200" b="1" dirty="0"/>
              <a:t>     *Add a semi-colon between the two independent clauses/sentences </a:t>
            </a:r>
            <a:endParaRPr lang="en-US" sz="3200" dirty="0"/>
          </a:p>
          <a:p>
            <a:r>
              <a:rPr lang="en-US" sz="3200" b="1" dirty="0"/>
              <a:t>(Rule #1)</a:t>
            </a:r>
            <a:endParaRPr lang="en-US" sz="3200" dirty="0"/>
          </a:p>
          <a:p>
            <a:r>
              <a:rPr lang="en-US" sz="3200" b="1" dirty="0"/>
              <a:t>     *Apostrophe with the contraction “</a:t>
            </a:r>
            <a:r>
              <a:rPr lang="en-US" sz="3200" b="1" i="1" dirty="0"/>
              <a:t>I’m</a:t>
            </a:r>
            <a:r>
              <a:rPr lang="en-US" sz="3200" b="1" dirty="0"/>
              <a:t>” (Rule #6)</a:t>
            </a:r>
            <a:endParaRPr lang="en-US" sz="3200" dirty="0"/>
          </a:p>
          <a:p>
            <a:r>
              <a:rPr lang="en-US" sz="3200" b="1" dirty="0"/>
              <a:t>     *Capitalize the proper noun “</a:t>
            </a:r>
            <a:r>
              <a:rPr lang="en-US" sz="3200" b="1" i="1" dirty="0"/>
              <a:t>Coach Campbell</a:t>
            </a:r>
            <a:r>
              <a:rPr lang="en-US" sz="3200" b="1" dirty="0"/>
              <a:t>”</a:t>
            </a:r>
            <a:endParaRPr lang="en-US" sz="3200" dirty="0"/>
          </a:p>
        </p:txBody>
      </p:sp>
    </p:spTree>
    <p:extLst>
      <p:ext uri="{BB962C8B-B14F-4D97-AF65-F5344CB8AC3E}">
        <p14:creationId xmlns:p14="http://schemas.microsoft.com/office/powerpoint/2010/main" val="305054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250"/>
                                        <p:tgtEl>
                                          <p:spTgt spid="3">
                                            <p:txEl>
                                              <p:pRg st="4" end="4"/>
                                            </p:txEl>
                                          </p:spTgt>
                                        </p:tgtEl>
                                      </p:cBhvr>
                                    </p:animEffect>
                                    <p:anim calcmode="lin" valueType="num">
                                      <p:cBhvr>
                                        <p:cTn id="8" dur="12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25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250"/>
                                        <p:tgtEl>
                                          <p:spTgt spid="3">
                                            <p:txEl>
                                              <p:pRg st="5" end="5"/>
                                            </p:txEl>
                                          </p:spTgt>
                                        </p:tgtEl>
                                      </p:cBhvr>
                                    </p:animEffect>
                                    <p:anim calcmode="lin" valueType="num">
                                      <p:cBhvr>
                                        <p:cTn id="13" dur="12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250" fill="hold"/>
                                        <p:tgtEl>
                                          <p:spTgt spid="3">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250"/>
                                        <p:tgtEl>
                                          <p:spTgt spid="3">
                                            <p:txEl>
                                              <p:pRg st="6" end="6"/>
                                            </p:txEl>
                                          </p:spTgt>
                                        </p:tgtEl>
                                      </p:cBhvr>
                                    </p:animEffect>
                                    <p:anim calcmode="lin" valueType="num">
                                      <p:cBhvr>
                                        <p:cTn id="18" dur="12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250" fill="hold"/>
                                        <p:tgtEl>
                                          <p:spTgt spid="3">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1250"/>
                                        <p:tgtEl>
                                          <p:spTgt spid="3">
                                            <p:txEl>
                                              <p:pRg st="7" end="7"/>
                                            </p:txEl>
                                          </p:spTgt>
                                        </p:tgtEl>
                                      </p:cBhvr>
                                    </p:animEffect>
                                    <p:anim calcmode="lin" valueType="num">
                                      <p:cBhvr>
                                        <p:cTn id="23" dur="125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4" dur="1250" fill="hold"/>
                                        <p:tgtEl>
                                          <p:spTgt spid="3">
                                            <p:txEl>
                                              <p:pRg st="7" end="7"/>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1250"/>
                                        <p:tgtEl>
                                          <p:spTgt spid="3">
                                            <p:txEl>
                                              <p:pRg st="8" end="8"/>
                                            </p:txEl>
                                          </p:spTgt>
                                        </p:tgtEl>
                                      </p:cBhvr>
                                    </p:animEffect>
                                    <p:anim calcmode="lin" valueType="num">
                                      <p:cBhvr>
                                        <p:cTn id="28" dur="125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9" dur="1250" fill="hold"/>
                                        <p:tgtEl>
                                          <p:spTgt spid="3">
                                            <p:txEl>
                                              <p:pRg st="8" end="8"/>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1250"/>
                                        <p:tgtEl>
                                          <p:spTgt spid="3">
                                            <p:txEl>
                                              <p:pRg st="9" end="9"/>
                                            </p:txEl>
                                          </p:spTgt>
                                        </p:tgtEl>
                                      </p:cBhvr>
                                    </p:animEffect>
                                    <p:anim calcmode="lin" valueType="num">
                                      <p:cBhvr>
                                        <p:cTn id="33" dur="125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4" dur="1250" fill="hold"/>
                                        <p:tgtEl>
                                          <p:spTgt spid="3">
                                            <p:txEl>
                                              <p:pRg st="9" end="9"/>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1250"/>
                                        <p:tgtEl>
                                          <p:spTgt spid="3">
                                            <p:txEl>
                                              <p:pRg st="10" end="10"/>
                                            </p:txEl>
                                          </p:spTgt>
                                        </p:tgtEl>
                                      </p:cBhvr>
                                    </p:animEffect>
                                    <p:anim calcmode="lin" valueType="num">
                                      <p:cBhvr>
                                        <p:cTn id="38" dur="125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9" dur="125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15911"/>
            <a:ext cx="9720072" cy="321972"/>
          </a:xfrm>
        </p:spPr>
        <p:txBody>
          <a:bodyPr>
            <a:normAutofit fontScale="90000"/>
          </a:bodyPr>
          <a:lstStyle/>
          <a:p>
            <a:r>
              <a:rPr lang="en-US" dirty="0" smtClean="0"/>
              <a:t>Sentence 8 Correction</a:t>
            </a:r>
            <a:endParaRPr lang="en-US" dirty="0"/>
          </a:p>
        </p:txBody>
      </p:sp>
      <p:sp>
        <p:nvSpPr>
          <p:cNvPr id="3" name="Content Placeholder 2"/>
          <p:cNvSpPr>
            <a:spLocks noGrp="1"/>
          </p:cNvSpPr>
          <p:nvPr>
            <p:ph idx="1"/>
          </p:nvPr>
        </p:nvSpPr>
        <p:spPr>
          <a:xfrm>
            <a:off x="1024128" y="437883"/>
            <a:ext cx="11069134" cy="6420117"/>
          </a:xfrm>
        </p:spPr>
        <p:txBody>
          <a:bodyPr>
            <a:normAutofit fontScale="85000" lnSpcReduction="20000"/>
          </a:bodyPr>
          <a:lstStyle/>
          <a:p>
            <a:r>
              <a:rPr lang="en-US" sz="3200" dirty="0"/>
              <a:t>8.  neither of the 2 events were exciting so we left early then we went to pats house to play tennis</a:t>
            </a:r>
          </a:p>
          <a:p>
            <a:r>
              <a:rPr lang="en-US" sz="3200" dirty="0"/>
              <a:t>(#1,6,18, &amp; subject/verb agreement)               (Hint: “Neither” is singular.)</a:t>
            </a:r>
          </a:p>
          <a:p>
            <a:r>
              <a:rPr lang="en-US" sz="3200" dirty="0"/>
              <a:t> </a:t>
            </a:r>
          </a:p>
          <a:p>
            <a:r>
              <a:rPr lang="en-US" sz="3200" dirty="0"/>
              <a:t>*8.  Neither of the two events was exciting, so we left early and went to Pat’s house to play tennis</a:t>
            </a:r>
            <a:r>
              <a:rPr lang="en-US" sz="3200" dirty="0" smtClean="0"/>
              <a:t>.</a:t>
            </a:r>
          </a:p>
          <a:p>
            <a:endParaRPr lang="en-US" sz="3200" dirty="0"/>
          </a:p>
          <a:p>
            <a:r>
              <a:rPr lang="en-US" sz="3200" b="1" dirty="0"/>
              <a:t>8.  *Change the plural verb “</a:t>
            </a:r>
            <a:r>
              <a:rPr lang="en-US" sz="3200" b="1" i="1" dirty="0"/>
              <a:t>were</a:t>
            </a:r>
            <a:r>
              <a:rPr lang="en-US" sz="3200" b="1" dirty="0"/>
              <a:t>” to the singular verb “</a:t>
            </a:r>
            <a:r>
              <a:rPr lang="en-US" sz="3200" b="1" i="1" dirty="0"/>
              <a:t>was</a:t>
            </a:r>
            <a:r>
              <a:rPr lang="en-US" sz="3200" b="1" dirty="0"/>
              <a:t>” (the subject is “</a:t>
            </a:r>
            <a:r>
              <a:rPr lang="en-US" sz="3200" b="1" i="1" dirty="0"/>
              <a:t>neither</a:t>
            </a:r>
            <a:r>
              <a:rPr lang="en-US" sz="3200" b="1" dirty="0"/>
              <a:t>”)</a:t>
            </a:r>
            <a:endParaRPr lang="en-US" sz="3200" dirty="0"/>
          </a:p>
          <a:p>
            <a:r>
              <a:rPr lang="en-US" sz="3200" b="1" dirty="0"/>
              <a:t>      *Change “</a:t>
            </a:r>
            <a:r>
              <a:rPr lang="en-US" sz="3200" b="1" i="1" dirty="0"/>
              <a:t>2</a:t>
            </a:r>
            <a:r>
              <a:rPr lang="en-US" sz="3200" b="1" dirty="0"/>
              <a:t>” to “</a:t>
            </a:r>
            <a:r>
              <a:rPr lang="en-US" sz="3200" b="1" i="1" dirty="0"/>
              <a:t>two</a:t>
            </a:r>
            <a:r>
              <a:rPr lang="en-US" sz="3200" b="1" dirty="0"/>
              <a:t>” (Rule #18)</a:t>
            </a:r>
            <a:endParaRPr lang="en-US" sz="3200" dirty="0"/>
          </a:p>
          <a:p>
            <a:r>
              <a:rPr lang="en-US" sz="3200" b="1" dirty="0"/>
              <a:t>      *Comma before the conjunction “</a:t>
            </a:r>
            <a:r>
              <a:rPr lang="en-US" sz="3200" b="1" i="1" dirty="0"/>
              <a:t>so</a:t>
            </a:r>
            <a:r>
              <a:rPr lang="en-US" sz="3200" b="1" dirty="0"/>
              <a:t>” (Rule #1)</a:t>
            </a:r>
            <a:endParaRPr lang="en-US" sz="3200" dirty="0"/>
          </a:p>
          <a:p>
            <a:r>
              <a:rPr lang="en-US" sz="3200" b="1" dirty="0"/>
              <a:t>      *Capitalize the proper noun “</a:t>
            </a:r>
            <a:r>
              <a:rPr lang="en-US" sz="3200" b="1" i="1" dirty="0"/>
              <a:t>Pat’s</a:t>
            </a:r>
            <a:r>
              <a:rPr lang="en-US" sz="3200" b="1" dirty="0"/>
              <a:t>”</a:t>
            </a:r>
            <a:endParaRPr lang="en-US" sz="3200" dirty="0"/>
          </a:p>
          <a:p>
            <a:r>
              <a:rPr lang="en-US" sz="3200" b="1" dirty="0"/>
              <a:t>      *Apostrophe with “</a:t>
            </a:r>
            <a:r>
              <a:rPr lang="en-US" sz="3200" b="1" i="1" dirty="0"/>
              <a:t>Pat’s</a:t>
            </a:r>
            <a:r>
              <a:rPr lang="en-US" sz="3200" b="1" dirty="0"/>
              <a:t>” (Rule #6) possessive</a:t>
            </a:r>
            <a:endParaRPr lang="en-US" sz="3200" dirty="0"/>
          </a:p>
          <a:p>
            <a:r>
              <a:rPr lang="en-US" sz="3200" b="1" dirty="0"/>
              <a:t>      *Eliminate the words “</a:t>
            </a:r>
            <a:r>
              <a:rPr lang="en-US" sz="3200" b="1" i="1" dirty="0"/>
              <a:t>then we</a:t>
            </a:r>
            <a:r>
              <a:rPr lang="en-US" sz="3200" b="1" dirty="0"/>
              <a:t>” </a:t>
            </a:r>
            <a:endParaRPr lang="en-US" sz="3200" dirty="0"/>
          </a:p>
          <a:p>
            <a:r>
              <a:rPr lang="en-US" sz="3200" b="1" dirty="0"/>
              <a:t>(instead of three independent clauses—just two)</a:t>
            </a:r>
            <a:endParaRPr lang="en-US" sz="3200" dirty="0"/>
          </a:p>
          <a:p>
            <a:endParaRPr lang="en-US" dirty="0"/>
          </a:p>
        </p:txBody>
      </p:sp>
    </p:spTree>
    <p:extLst>
      <p:ext uri="{BB962C8B-B14F-4D97-AF65-F5344CB8AC3E}">
        <p14:creationId xmlns:p14="http://schemas.microsoft.com/office/powerpoint/2010/main" val="274385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1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1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125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12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125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125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1250" fill="hold"/>
                                        <p:tgtEl>
                                          <p:spTgt spid="3">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125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1250" fill="hold"/>
                                        <p:tgtEl>
                                          <p:spTgt spid="3">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calcmode="lin" valueType="num">
                                      <p:cBhvr additive="base">
                                        <p:cTn id="27" dur="125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8" dur="1250" fill="hold"/>
                                        <p:tgtEl>
                                          <p:spTgt spid="3">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125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1250" fill="hold"/>
                                        <p:tgtEl>
                                          <p:spTgt spid="3">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 calcmode="lin" valueType="num">
                                      <p:cBhvr additive="base">
                                        <p:cTn id="35" dur="125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6" dur="125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0"/>
            <a:ext cx="9720072" cy="618186"/>
          </a:xfrm>
        </p:spPr>
        <p:txBody>
          <a:bodyPr>
            <a:normAutofit fontScale="90000"/>
          </a:bodyPr>
          <a:lstStyle/>
          <a:p>
            <a:r>
              <a:rPr lang="en-US" dirty="0" smtClean="0"/>
              <a:t>Sentences 9 &amp; 10</a:t>
            </a:r>
            <a:endParaRPr lang="en-US" dirty="0"/>
          </a:p>
        </p:txBody>
      </p:sp>
      <p:sp>
        <p:nvSpPr>
          <p:cNvPr id="3" name="Content Placeholder 2"/>
          <p:cNvSpPr>
            <a:spLocks noGrp="1"/>
          </p:cNvSpPr>
          <p:nvPr>
            <p:ph idx="1"/>
          </p:nvPr>
        </p:nvSpPr>
        <p:spPr>
          <a:xfrm>
            <a:off x="328669" y="618186"/>
            <a:ext cx="11597168" cy="6104586"/>
          </a:xfrm>
        </p:spPr>
        <p:txBody>
          <a:bodyPr>
            <a:normAutofit fontScale="70000" lnSpcReduction="20000"/>
          </a:bodyPr>
          <a:lstStyle/>
          <a:p>
            <a:endParaRPr lang="en-US" sz="4800" dirty="0" smtClean="0"/>
          </a:p>
          <a:p>
            <a:r>
              <a:rPr lang="en-US" sz="4800" dirty="0" smtClean="0"/>
              <a:t>9</a:t>
            </a:r>
            <a:r>
              <a:rPr lang="en-US" sz="4800" dirty="0"/>
              <a:t>.  because the older brother </a:t>
            </a:r>
            <a:r>
              <a:rPr lang="en-US" sz="4800" dirty="0" err="1"/>
              <a:t>didnt</a:t>
            </a:r>
            <a:r>
              <a:rPr lang="en-US" sz="4800" dirty="0"/>
              <a:t> like the lavish homecoming for the wasteful brother the older brother gets angry.</a:t>
            </a:r>
          </a:p>
          <a:p>
            <a:r>
              <a:rPr lang="en-US" sz="4800" dirty="0"/>
              <a:t>(Joining an independent clause with a dependent clause. Tense)</a:t>
            </a:r>
          </a:p>
          <a:p>
            <a:r>
              <a:rPr lang="en-US" sz="4800" dirty="0"/>
              <a:t> </a:t>
            </a:r>
          </a:p>
          <a:p>
            <a:r>
              <a:rPr lang="en-US" sz="4800" dirty="0"/>
              <a:t> </a:t>
            </a:r>
          </a:p>
          <a:p>
            <a:r>
              <a:rPr lang="en-US" sz="4800" dirty="0"/>
              <a:t>10.   the older brother thought his father is rewarding the younger brothers reckless living the father was just happy his son </a:t>
            </a:r>
            <a:r>
              <a:rPr lang="en-US" sz="4800" dirty="0" err="1"/>
              <a:t>wasnt</a:t>
            </a:r>
            <a:r>
              <a:rPr lang="en-US" sz="4800" dirty="0"/>
              <a:t> dead</a:t>
            </a:r>
          </a:p>
          <a:p>
            <a:r>
              <a:rPr lang="en-US" sz="4800" dirty="0"/>
              <a:t>(Rules  # 1, #6, &amp; Tense)</a:t>
            </a:r>
          </a:p>
          <a:p>
            <a:r>
              <a:rPr lang="en-US" sz="4800" dirty="0"/>
              <a:t> </a:t>
            </a:r>
          </a:p>
          <a:p>
            <a:endParaRPr lang="en-US" sz="3100" i="1" dirty="0" smtClean="0">
              <a:solidFill>
                <a:schemeClr val="tx2"/>
              </a:solidFill>
            </a:endParaRPr>
          </a:p>
          <a:p>
            <a:endParaRPr lang="en-US" sz="3100" i="1" dirty="0">
              <a:solidFill>
                <a:schemeClr val="tx2"/>
              </a:solidFill>
            </a:endParaRPr>
          </a:p>
          <a:p>
            <a:pPr marL="914400" indent="-914400">
              <a:buAutoNum type="arabicPeriod" startAt="4"/>
            </a:pPr>
            <a:endParaRPr lang="en-US" sz="4800" dirty="0" smtClean="0"/>
          </a:p>
          <a:p>
            <a:pPr marL="0" indent="0">
              <a:buNone/>
            </a:pPr>
            <a:endParaRPr lang="en-US" sz="4800" dirty="0"/>
          </a:p>
          <a:p>
            <a:endParaRPr lang="en-US" dirty="0"/>
          </a:p>
        </p:txBody>
      </p:sp>
    </p:spTree>
    <p:extLst>
      <p:ext uri="{BB962C8B-B14F-4D97-AF65-F5344CB8AC3E}">
        <p14:creationId xmlns:p14="http://schemas.microsoft.com/office/powerpoint/2010/main" val="25814755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741308"/>
          </a:xfrm>
        </p:spPr>
        <p:txBody>
          <a:bodyPr/>
          <a:lstStyle/>
          <a:p>
            <a:r>
              <a:rPr lang="en-US" dirty="0" smtClean="0"/>
              <a:t>Sentence </a:t>
            </a:r>
            <a:r>
              <a:rPr lang="en-US" dirty="0"/>
              <a:t>9</a:t>
            </a:r>
            <a:r>
              <a:rPr lang="en-US" dirty="0" smtClean="0"/>
              <a:t> Correction</a:t>
            </a:r>
            <a:endParaRPr lang="en-US" dirty="0"/>
          </a:p>
        </p:txBody>
      </p:sp>
      <p:sp>
        <p:nvSpPr>
          <p:cNvPr id="3" name="Content Placeholder 2"/>
          <p:cNvSpPr>
            <a:spLocks noGrp="1"/>
          </p:cNvSpPr>
          <p:nvPr>
            <p:ph idx="1"/>
          </p:nvPr>
        </p:nvSpPr>
        <p:spPr>
          <a:xfrm>
            <a:off x="1024128" y="1326525"/>
            <a:ext cx="11017618" cy="5357610"/>
          </a:xfrm>
        </p:spPr>
        <p:txBody>
          <a:bodyPr>
            <a:normAutofit fontScale="92500"/>
          </a:bodyPr>
          <a:lstStyle/>
          <a:p>
            <a:r>
              <a:rPr lang="en-US" sz="3600" dirty="0"/>
              <a:t>9.  because the older brother </a:t>
            </a:r>
            <a:r>
              <a:rPr lang="en-US" sz="3600" dirty="0" err="1"/>
              <a:t>didnt</a:t>
            </a:r>
            <a:r>
              <a:rPr lang="en-US" sz="3600" dirty="0"/>
              <a:t> like the lavish homecoming for the wasteful brother the older brother gets angry.</a:t>
            </a:r>
          </a:p>
          <a:p>
            <a:r>
              <a:rPr lang="en-US" sz="3600" dirty="0"/>
              <a:t> </a:t>
            </a:r>
          </a:p>
          <a:p>
            <a:pPr marL="0" indent="0">
              <a:buNone/>
            </a:pPr>
            <a:endParaRPr lang="en-US" sz="3600" dirty="0"/>
          </a:p>
          <a:p>
            <a:r>
              <a:rPr lang="en-US" sz="3600" dirty="0"/>
              <a:t>9. </a:t>
            </a:r>
            <a:r>
              <a:rPr lang="en-US" sz="3600" b="1" dirty="0"/>
              <a:t>B</a:t>
            </a:r>
            <a:r>
              <a:rPr lang="en-US" sz="3600" dirty="0"/>
              <a:t>ecause the older brother didn</a:t>
            </a:r>
            <a:r>
              <a:rPr lang="en-US" sz="3600" b="1" dirty="0"/>
              <a:t>’t</a:t>
            </a:r>
            <a:r>
              <a:rPr lang="en-US" sz="3600" dirty="0"/>
              <a:t> like the lavish homecoming for the wasteful brother</a:t>
            </a:r>
            <a:r>
              <a:rPr lang="en-US" sz="3600" b="1" dirty="0"/>
              <a:t>,</a:t>
            </a:r>
            <a:r>
              <a:rPr lang="en-US" sz="3600" dirty="0"/>
              <a:t> the older brother </a:t>
            </a:r>
            <a:r>
              <a:rPr lang="en-US" sz="3600" b="1" dirty="0"/>
              <a:t>got</a:t>
            </a:r>
            <a:r>
              <a:rPr lang="en-US" sz="3600" dirty="0"/>
              <a:t> angry.</a:t>
            </a:r>
          </a:p>
          <a:p>
            <a:r>
              <a:rPr lang="en-US" sz="3600" dirty="0"/>
              <a:t> </a:t>
            </a:r>
          </a:p>
          <a:p>
            <a:r>
              <a:rPr lang="en-US" sz="3600" dirty="0"/>
              <a:t>Notes: Comma after an introductory clause.</a:t>
            </a:r>
          </a:p>
        </p:txBody>
      </p:sp>
    </p:spTree>
    <p:extLst>
      <p:ext uri="{BB962C8B-B14F-4D97-AF65-F5344CB8AC3E}">
        <p14:creationId xmlns:p14="http://schemas.microsoft.com/office/powerpoint/2010/main" val="347258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1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1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125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1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125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573883"/>
          </a:xfrm>
        </p:spPr>
        <p:txBody>
          <a:bodyPr>
            <a:normAutofit fontScale="90000"/>
          </a:bodyPr>
          <a:lstStyle/>
          <a:p>
            <a:r>
              <a:rPr lang="en-US" dirty="0" smtClean="0"/>
              <a:t>Sentence 10 Correction</a:t>
            </a:r>
            <a:endParaRPr lang="en-US" dirty="0"/>
          </a:p>
        </p:txBody>
      </p:sp>
      <p:sp>
        <p:nvSpPr>
          <p:cNvPr id="3" name="Content Placeholder 2"/>
          <p:cNvSpPr>
            <a:spLocks noGrp="1"/>
          </p:cNvSpPr>
          <p:nvPr>
            <p:ph idx="1"/>
          </p:nvPr>
        </p:nvSpPr>
        <p:spPr>
          <a:xfrm>
            <a:off x="1024128" y="1159099"/>
            <a:ext cx="11043376" cy="5698901"/>
          </a:xfrm>
        </p:spPr>
        <p:txBody>
          <a:bodyPr>
            <a:normAutofit fontScale="70000" lnSpcReduction="20000"/>
          </a:bodyPr>
          <a:lstStyle/>
          <a:p>
            <a:r>
              <a:rPr lang="en-US" sz="4000" dirty="0" smtClean="0"/>
              <a:t>10</a:t>
            </a:r>
            <a:r>
              <a:rPr lang="en-US" sz="4000" dirty="0"/>
              <a:t>.   the older brother thought his father is rewarding the younger brothers reckless living the father was just happy his son </a:t>
            </a:r>
            <a:r>
              <a:rPr lang="en-US" sz="4000" dirty="0" err="1"/>
              <a:t>wasnt</a:t>
            </a:r>
            <a:r>
              <a:rPr lang="en-US" sz="4000" dirty="0"/>
              <a:t> dead</a:t>
            </a:r>
          </a:p>
          <a:p>
            <a:r>
              <a:rPr lang="en-US" sz="4000" dirty="0"/>
              <a:t>(Rules  # 1, #6)</a:t>
            </a:r>
          </a:p>
          <a:p>
            <a:endParaRPr lang="en-US" sz="4000" dirty="0"/>
          </a:p>
          <a:p>
            <a:r>
              <a:rPr lang="en-US" sz="4000" dirty="0"/>
              <a:t>10. </a:t>
            </a:r>
            <a:r>
              <a:rPr lang="en-US" sz="4000" b="1" dirty="0"/>
              <a:t>T</a:t>
            </a:r>
            <a:r>
              <a:rPr lang="en-US" sz="4000" dirty="0"/>
              <a:t>he older brother thought his father </a:t>
            </a:r>
            <a:r>
              <a:rPr lang="en-US" sz="4000" b="1" dirty="0"/>
              <a:t>was</a:t>
            </a:r>
            <a:r>
              <a:rPr lang="en-US" sz="4000" dirty="0"/>
              <a:t> rewarding the younger brother</a:t>
            </a:r>
            <a:r>
              <a:rPr lang="en-US" sz="4000" b="1" dirty="0"/>
              <a:t>’s</a:t>
            </a:r>
            <a:r>
              <a:rPr lang="en-US" sz="4000" dirty="0"/>
              <a:t> reckless living</a:t>
            </a:r>
            <a:r>
              <a:rPr lang="en-US" sz="4000" b="1" dirty="0"/>
              <a:t>;</a:t>
            </a:r>
            <a:r>
              <a:rPr lang="en-US" sz="4000" dirty="0"/>
              <a:t> the father was just happy his son </a:t>
            </a:r>
            <a:r>
              <a:rPr lang="en-US" sz="4000" b="1" dirty="0"/>
              <a:t>wasn’t</a:t>
            </a:r>
            <a:r>
              <a:rPr lang="en-US" sz="4000" dirty="0"/>
              <a:t> dead</a:t>
            </a:r>
            <a:r>
              <a:rPr lang="en-US" sz="4000" b="1" dirty="0"/>
              <a:t>.</a:t>
            </a:r>
            <a:endParaRPr lang="en-US" sz="4000" dirty="0"/>
          </a:p>
          <a:p>
            <a:r>
              <a:rPr lang="en-US" sz="4000" dirty="0"/>
              <a:t>	</a:t>
            </a:r>
          </a:p>
          <a:p>
            <a:r>
              <a:rPr lang="en-US" sz="4000" dirty="0"/>
              <a:t>Objectives: Capitalization, apostrophes, Commas, Tense, Run-ons, Semicolons, End marks</a:t>
            </a:r>
          </a:p>
          <a:p>
            <a:r>
              <a:rPr lang="en-US" sz="4000" dirty="0"/>
              <a:t>Semicolons are used to connect two sentences.</a:t>
            </a:r>
          </a:p>
          <a:p>
            <a:r>
              <a:rPr lang="en-US" sz="4000" dirty="0"/>
              <a:t>You could also use a comma and a coordinating conjunction (so, nor, or, but, for, and, yet) to separate the sentences instead of a semicolon.</a:t>
            </a:r>
          </a:p>
          <a:p>
            <a:endParaRPr lang="en-US" dirty="0"/>
          </a:p>
        </p:txBody>
      </p:sp>
    </p:spTree>
    <p:extLst>
      <p:ext uri="{BB962C8B-B14F-4D97-AF65-F5344CB8AC3E}">
        <p14:creationId xmlns:p14="http://schemas.microsoft.com/office/powerpoint/2010/main" val="252048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anim calcmode="lin" valueType="num">
                                      <p:cBhvr>
                                        <p:cTn id="2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90152"/>
            <a:ext cx="9720072" cy="566671"/>
          </a:xfrm>
        </p:spPr>
        <p:txBody>
          <a:bodyPr>
            <a:normAutofit fontScale="90000"/>
          </a:bodyPr>
          <a:lstStyle/>
          <a:p>
            <a:r>
              <a:rPr lang="en-US" dirty="0" smtClean="0"/>
              <a:t>Sentences 11 &amp; 12</a:t>
            </a:r>
            <a:endParaRPr lang="en-US" dirty="0"/>
          </a:p>
        </p:txBody>
      </p:sp>
      <p:sp>
        <p:nvSpPr>
          <p:cNvPr id="3" name="Content Placeholder 2"/>
          <p:cNvSpPr>
            <a:spLocks noGrp="1"/>
          </p:cNvSpPr>
          <p:nvPr>
            <p:ph idx="1"/>
          </p:nvPr>
        </p:nvSpPr>
        <p:spPr>
          <a:xfrm>
            <a:off x="702155" y="656823"/>
            <a:ext cx="11313833" cy="6078828"/>
          </a:xfrm>
        </p:spPr>
        <p:txBody>
          <a:bodyPr>
            <a:normAutofit fontScale="47500" lnSpcReduction="20000"/>
          </a:bodyPr>
          <a:lstStyle/>
          <a:p>
            <a:r>
              <a:rPr lang="en-US" sz="5900" dirty="0"/>
              <a:t>11. even if </a:t>
            </a:r>
            <a:r>
              <a:rPr lang="en-US" sz="5900" dirty="0" err="1"/>
              <a:t>i</a:t>
            </a:r>
            <a:r>
              <a:rPr lang="en-US" sz="5900" dirty="0"/>
              <a:t> be really poor </a:t>
            </a:r>
            <a:r>
              <a:rPr lang="en-US" sz="5900" dirty="0" err="1"/>
              <a:t>i</a:t>
            </a:r>
            <a:r>
              <a:rPr lang="en-US" sz="5900" dirty="0"/>
              <a:t> would never risk my life for money</a:t>
            </a:r>
          </a:p>
          <a:p>
            <a:r>
              <a:rPr lang="en-US" sz="5900" dirty="0"/>
              <a:t> </a:t>
            </a:r>
          </a:p>
          <a:p>
            <a:r>
              <a:rPr lang="en-US" sz="5900" b="1" dirty="0"/>
              <a:t>Subjunctive Mood</a:t>
            </a:r>
            <a:r>
              <a:rPr lang="en-US" sz="5900" dirty="0"/>
              <a:t>: In </a:t>
            </a:r>
            <a:r>
              <a:rPr lang="en-US" sz="5900" u="sng" dirty="0">
                <a:hlinkClick r:id="rId2" tooltip="Grammar"/>
              </a:rPr>
              <a:t>grammar</a:t>
            </a:r>
            <a:r>
              <a:rPr lang="en-US" sz="5900" dirty="0"/>
              <a:t>, the subjunctive mood typically expresses wishes, commands (in subordinate </a:t>
            </a:r>
            <a:r>
              <a:rPr lang="en-US" sz="5900" u="sng" dirty="0">
                <a:hlinkClick r:id="rId3" tooltip="Clause"/>
              </a:rPr>
              <a:t>clauses</a:t>
            </a:r>
            <a:r>
              <a:rPr lang="en-US" sz="5900" dirty="0"/>
              <a:t>), emotion, possibility, judgment, necessity, and statements that are contrary to fact at present. </a:t>
            </a:r>
          </a:p>
          <a:p>
            <a:r>
              <a:rPr lang="en-US" sz="5900" dirty="0"/>
              <a:t>According to traditional thought, statements about the conditional future</a:t>
            </a:r>
          </a:p>
          <a:p>
            <a:r>
              <a:rPr lang="en-US" sz="5900" dirty="0"/>
              <a:t>such as “If I were a carpenter . . .” require the subjunctive “were”; but</a:t>
            </a:r>
          </a:p>
          <a:p>
            <a:r>
              <a:rPr lang="en-US" sz="5900" dirty="0"/>
              <a:t>“was” is certainly much more common</a:t>
            </a:r>
            <a:r>
              <a:rPr lang="en-US" sz="5900" u="sng" dirty="0"/>
              <a:t>.</a:t>
            </a:r>
            <a:endParaRPr lang="en-US" sz="5900" dirty="0"/>
          </a:p>
          <a:p>
            <a:r>
              <a:rPr lang="en-US" sz="5900" dirty="0"/>
              <a:t> </a:t>
            </a:r>
          </a:p>
          <a:p>
            <a:r>
              <a:rPr lang="en-US" sz="5900" dirty="0"/>
              <a:t> </a:t>
            </a:r>
          </a:p>
          <a:p>
            <a:r>
              <a:rPr lang="en-US" sz="5900" dirty="0"/>
              <a:t>12.  if the man in the communications room on the other ship haven’t gone to sleep all those people would of survived</a:t>
            </a:r>
            <a:r>
              <a:rPr lang="en-US" sz="5900" b="1" dirty="0"/>
              <a:t>.</a:t>
            </a:r>
            <a:endParaRPr lang="en-US" sz="5900" dirty="0"/>
          </a:p>
          <a:p>
            <a:r>
              <a:rPr lang="en-US" sz="5900" dirty="0"/>
              <a:t>(</a:t>
            </a:r>
            <a:r>
              <a:rPr lang="en-US" sz="5900" b="1" dirty="0"/>
              <a:t>Rule #26</a:t>
            </a:r>
            <a:r>
              <a:rPr lang="en-US" sz="5900" dirty="0"/>
              <a:t>)</a:t>
            </a:r>
          </a:p>
          <a:p>
            <a:r>
              <a:rPr lang="en-US" sz="5900" dirty="0"/>
              <a:t> </a:t>
            </a:r>
          </a:p>
          <a:p>
            <a:pPr marL="0" indent="0">
              <a:buNone/>
            </a:pPr>
            <a:endParaRPr lang="en-US" dirty="0"/>
          </a:p>
          <a:p>
            <a:endParaRPr lang="en-US" dirty="0"/>
          </a:p>
        </p:txBody>
      </p:sp>
    </p:spTree>
    <p:extLst>
      <p:ext uri="{BB962C8B-B14F-4D97-AF65-F5344CB8AC3E}">
        <p14:creationId xmlns:p14="http://schemas.microsoft.com/office/powerpoint/2010/main" val="39083159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561004"/>
          </a:xfrm>
        </p:spPr>
        <p:txBody>
          <a:bodyPr>
            <a:normAutofit fontScale="90000"/>
          </a:bodyPr>
          <a:lstStyle/>
          <a:p>
            <a:r>
              <a:rPr lang="en-US" dirty="0" smtClean="0"/>
              <a:t>Sentence 11 Correction</a:t>
            </a:r>
            <a:endParaRPr lang="en-US" dirty="0"/>
          </a:p>
        </p:txBody>
      </p:sp>
      <p:sp>
        <p:nvSpPr>
          <p:cNvPr id="3" name="Content Placeholder 2"/>
          <p:cNvSpPr>
            <a:spLocks noGrp="1"/>
          </p:cNvSpPr>
          <p:nvPr>
            <p:ph idx="1"/>
          </p:nvPr>
        </p:nvSpPr>
        <p:spPr>
          <a:xfrm>
            <a:off x="1024128" y="1146220"/>
            <a:ext cx="10850193" cy="5589431"/>
          </a:xfrm>
        </p:spPr>
        <p:txBody>
          <a:bodyPr>
            <a:normAutofit fontScale="25000" lnSpcReduction="20000"/>
          </a:bodyPr>
          <a:lstStyle/>
          <a:p>
            <a:r>
              <a:rPr lang="en-US" sz="11200" dirty="0"/>
              <a:t>11. even if </a:t>
            </a:r>
            <a:r>
              <a:rPr lang="en-US" sz="11200" dirty="0" err="1"/>
              <a:t>i</a:t>
            </a:r>
            <a:r>
              <a:rPr lang="en-US" sz="11200" dirty="0"/>
              <a:t> be really poor </a:t>
            </a:r>
            <a:r>
              <a:rPr lang="en-US" sz="11200" dirty="0" err="1"/>
              <a:t>i</a:t>
            </a:r>
            <a:r>
              <a:rPr lang="en-US" sz="11200" dirty="0"/>
              <a:t> would never risk my life for </a:t>
            </a:r>
            <a:r>
              <a:rPr lang="en-US" sz="11200" dirty="0" smtClean="0"/>
              <a:t>money</a:t>
            </a:r>
          </a:p>
          <a:p>
            <a:endParaRPr lang="en-US" sz="11200" dirty="0"/>
          </a:p>
          <a:p>
            <a:r>
              <a:rPr lang="en-US" sz="11200" b="1" dirty="0"/>
              <a:t>Subjunctive Mood</a:t>
            </a:r>
            <a:r>
              <a:rPr lang="en-US" sz="11200" dirty="0"/>
              <a:t>: In </a:t>
            </a:r>
            <a:r>
              <a:rPr lang="en-US" sz="11200" u="sng" dirty="0">
                <a:hlinkClick r:id="rId2" tooltip="Grammar"/>
              </a:rPr>
              <a:t>grammar</a:t>
            </a:r>
            <a:r>
              <a:rPr lang="en-US" sz="11200" dirty="0"/>
              <a:t>, the subjunctive mood typically expresses wishes, commands (in subordinate </a:t>
            </a:r>
            <a:r>
              <a:rPr lang="en-US" sz="11200" u="sng" dirty="0">
                <a:hlinkClick r:id="rId3" tooltip="Clause"/>
              </a:rPr>
              <a:t>clauses</a:t>
            </a:r>
            <a:r>
              <a:rPr lang="en-US" sz="11200" dirty="0"/>
              <a:t>), emotion, possibility, judgment, necessity, and statements that are contrary to fact at present. </a:t>
            </a:r>
          </a:p>
          <a:p>
            <a:r>
              <a:rPr lang="en-US" sz="11200" dirty="0"/>
              <a:t> </a:t>
            </a:r>
          </a:p>
          <a:p>
            <a:r>
              <a:rPr lang="en-US" sz="11200" dirty="0"/>
              <a:t>According to traditional thought, statements about the conditional </a:t>
            </a:r>
            <a:r>
              <a:rPr lang="en-US" sz="11200" dirty="0" smtClean="0"/>
              <a:t>future such </a:t>
            </a:r>
            <a:r>
              <a:rPr lang="en-US" sz="11200" dirty="0"/>
              <a:t>as “If I were a carpenter . . .” </a:t>
            </a:r>
            <a:r>
              <a:rPr lang="en-US" sz="11200" dirty="0" smtClean="0"/>
              <a:t> require </a:t>
            </a:r>
            <a:r>
              <a:rPr lang="en-US" sz="11200" dirty="0"/>
              <a:t>the subjunctive “were”; but</a:t>
            </a:r>
          </a:p>
          <a:p>
            <a:r>
              <a:rPr lang="en-US" sz="11200" dirty="0"/>
              <a:t>“was” is certainly much more common</a:t>
            </a:r>
            <a:r>
              <a:rPr lang="en-US" sz="11200" u="sng" dirty="0"/>
              <a:t>.</a:t>
            </a:r>
            <a:endParaRPr lang="en-US" sz="11200" dirty="0"/>
          </a:p>
          <a:p>
            <a:r>
              <a:rPr lang="en-US" sz="11200" dirty="0"/>
              <a:t> </a:t>
            </a:r>
          </a:p>
          <a:p>
            <a:r>
              <a:rPr lang="en-US" sz="11200" dirty="0"/>
              <a:t> </a:t>
            </a:r>
          </a:p>
          <a:p>
            <a:r>
              <a:rPr lang="en-US" sz="11200" dirty="0"/>
              <a:t>11. </a:t>
            </a:r>
            <a:r>
              <a:rPr lang="en-US" sz="11200" b="1" dirty="0"/>
              <a:t>E</a:t>
            </a:r>
            <a:r>
              <a:rPr lang="en-US" sz="11200" dirty="0"/>
              <a:t>ven if </a:t>
            </a:r>
            <a:r>
              <a:rPr lang="en-US" sz="11200" b="1" dirty="0"/>
              <a:t>I were</a:t>
            </a:r>
            <a:r>
              <a:rPr lang="en-US" sz="11200" dirty="0"/>
              <a:t> really poor</a:t>
            </a:r>
            <a:r>
              <a:rPr lang="en-US" sz="11200" b="1" dirty="0"/>
              <a:t>, I</a:t>
            </a:r>
            <a:r>
              <a:rPr lang="en-US" sz="11200" dirty="0"/>
              <a:t> would never risk my life for money</a:t>
            </a:r>
            <a:r>
              <a:rPr lang="en-US" sz="11200" b="1" dirty="0"/>
              <a:t>.</a:t>
            </a:r>
            <a:endParaRPr lang="en-US" sz="11200" dirty="0"/>
          </a:p>
          <a:p>
            <a:r>
              <a:rPr lang="en-US" sz="8000" dirty="0"/>
              <a:t> </a:t>
            </a:r>
          </a:p>
          <a:p>
            <a:r>
              <a:rPr lang="en-US" sz="4000" b="1" dirty="0"/>
              <a:t> </a:t>
            </a:r>
            <a:endParaRPr lang="en-US" sz="4000" dirty="0"/>
          </a:p>
          <a:p>
            <a:pPr>
              <a:buNone/>
            </a:pPr>
            <a:endParaRPr lang="en-US" sz="2400" dirty="0"/>
          </a:p>
          <a:p>
            <a:endParaRPr lang="en-US" dirty="0"/>
          </a:p>
        </p:txBody>
      </p:sp>
    </p:spTree>
    <p:extLst>
      <p:ext uri="{BB962C8B-B14F-4D97-AF65-F5344CB8AC3E}">
        <p14:creationId xmlns:p14="http://schemas.microsoft.com/office/powerpoint/2010/main" val="3159547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125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 Sentences 1 &amp; 2</a:t>
            </a:r>
            <a:endParaRPr lang="en-US" dirty="0"/>
          </a:p>
        </p:txBody>
      </p:sp>
      <p:sp>
        <p:nvSpPr>
          <p:cNvPr id="3" name="Content Placeholder 2"/>
          <p:cNvSpPr>
            <a:spLocks noGrp="1"/>
          </p:cNvSpPr>
          <p:nvPr>
            <p:ph idx="1"/>
          </p:nvPr>
        </p:nvSpPr>
        <p:spPr/>
        <p:txBody>
          <a:bodyPr>
            <a:normAutofit fontScale="85000" lnSpcReduction="20000"/>
          </a:bodyPr>
          <a:lstStyle/>
          <a:p>
            <a:r>
              <a:rPr lang="en-US" sz="4000" dirty="0"/>
              <a:t>1.</a:t>
            </a:r>
            <a:r>
              <a:rPr lang="en-US" sz="4000" b="1" dirty="0"/>
              <a:t>  </a:t>
            </a:r>
            <a:r>
              <a:rPr lang="en-US" sz="4000" dirty="0"/>
              <a:t>the captain had no alternative, smugglers must face judgment</a:t>
            </a:r>
          </a:p>
          <a:p>
            <a:r>
              <a:rPr lang="en-US" sz="4000" dirty="0"/>
              <a:t>(Rule 1)</a:t>
            </a:r>
          </a:p>
          <a:p>
            <a:endParaRPr lang="en-US" sz="4000" dirty="0"/>
          </a:p>
          <a:p>
            <a:r>
              <a:rPr lang="en-US" sz="4000" dirty="0"/>
              <a:t>2. her lyric poetry seems very simple there are more intimate and personal themes then in epic poems</a:t>
            </a:r>
          </a:p>
          <a:p>
            <a:r>
              <a:rPr lang="en-US" sz="4000" dirty="0"/>
              <a:t>(Rule 1)</a:t>
            </a:r>
          </a:p>
          <a:p>
            <a:r>
              <a:rPr lang="en-US" sz="4000" b="1" dirty="0"/>
              <a:t> </a:t>
            </a:r>
            <a:endParaRPr lang="en-US" sz="4000" dirty="0"/>
          </a:p>
          <a:p>
            <a:pPr marL="742950" indent="-742950">
              <a:buFont typeface="+mj-lt"/>
              <a:buAutoNum type="arabicPeriod"/>
            </a:pPr>
            <a:endParaRPr lang="en-US" sz="4400" dirty="0"/>
          </a:p>
        </p:txBody>
      </p:sp>
    </p:spTree>
    <p:extLst>
      <p:ext uri="{BB962C8B-B14F-4D97-AF65-F5344CB8AC3E}">
        <p14:creationId xmlns:p14="http://schemas.microsoft.com/office/powerpoint/2010/main" val="37077170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0"/>
            <a:ext cx="9720072" cy="862885"/>
          </a:xfrm>
        </p:spPr>
        <p:txBody>
          <a:bodyPr>
            <a:normAutofit/>
          </a:bodyPr>
          <a:lstStyle/>
          <a:p>
            <a:r>
              <a:rPr lang="en-US" dirty="0" smtClean="0"/>
              <a:t>Sentence 12 Correction</a:t>
            </a:r>
            <a:endParaRPr lang="en-US" dirty="0"/>
          </a:p>
        </p:txBody>
      </p:sp>
      <p:sp>
        <p:nvSpPr>
          <p:cNvPr id="3" name="Content Placeholder 2"/>
          <p:cNvSpPr>
            <a:spLocks noGrp="1"/>
          </p:cNvSpPr>
          <p:nvPr>
            <p:ph idx="1"/>
          </p:nvPr>
        </p:nvSpPr>
        <p:spPr>
          <a:xfrm>
            <a:off x="333555" y="1034394"/>
            <a:ext cx="10605494" cy="5482315"/>
          </a:xfrm>
        </p:spPr>
        <p:txBody>
          <a:bodyPr>
            <a:normAutofit fontScale="85000" lnSpcReduction="20000"/>
          </a:bodyPr>
          <a:lstStyle/>
          <a:p>
            <a:r>
              <a:rPr lang="en-US" sz="4000" dirty="0"/>
              <a:t>12.  if the man in the communications room on the other ship haven’t gone to sleep all those people would of survived</a:t>
            </a:r>
            <a:r>
              <a:rPr lang="en-US" sz="4000" b="1" dirty="0"/>
              <a:t>.</a:t>
            </a:r>
            <a:endParaRPr lang="en-US" sz="4000" dirty="0"/>
          </a:p>
          <a:p>
            <a:r>
              <a:rPr lang="en-US" sz="4000" b="1" dirty="0"/>
              <a:t>(Rule # 26)</a:t>
            </a:r>
            <a:endParaRPr lang="en-US" sz="4000" dirty="0"/>
          </a:p>
          <a:p>
            <a:r>
              <a:rPr lang="en-US" sz="4000" b="1" dirty="0"/>
              <a:t> </a:t>
            </a:r>
            <a:endParaRPr lang="en-US" sz="4000" dirty="0"/>
          </a:p>
          <a:p>
            <a:r>
              <a:rPr lang="en-US" sz="4000" b="1" dirty="0"/>
              <a:t> </a:t>
            </a:r>
            <a:endParaRPr lang="en-US" sz="4000" dirty="0"/>
          </a:p>
          <a:p>
            <a:r>
              <a:rPr lang="en-US" sz="4000" b="1" dirty="0"/>
              <a:t> </a:t>
            </a:r>
            <a:endParaRPr lang="en-US" sz="4000" dirty="0"/>
          </a:p>
          <a:p>
            <a:r>
              <a:rPr lang="en-US" sz="4000" dirty="0"/>
              <a:t>12. </a:t>
            </a:r>
            <a:r>
              <a:rPr lang="en-US" sz="4000" b="1" dirty="0"/>
              <a:t>I</a:t>
            </a:r>
            <a:r>
              <a:rPr lang="en-US" sz="4000" dirty="0"/>
              <a:t>f the man in the communications room on the other ship </a:t>
            </a:r>
            <a:r>
              <a:rPr lang="en-US" sz="4000" b="1" dirty="0"/>
              <a:t>had not </a:t>
            </a:r>
            <a:r>
              <a:rPr lang="en-US" sz="4000" dirty="0"/>
              <a:t>gone to sleep</a:t>
            </a:r>
            <a:r>
              <a:rPr lang="en-US" sz="4000" b="1" dirty="0"/>
              <a:t>,</a:t>
            </a:r>
            <a:r>
              <a:rPr lang="en-US" sz="4000" dirty="0"/>
              <a:t> all those people might </a:t>
            </a:r>
            <a:r>
              <a:rPr lang="en-US" sz="4000" b="1" dirty="0"/>
              <a:t>have</a:t>
            </a:r>
            <a:r>
              <a:rPr lang="en-US" sz="4000" dirty="0"/>
              <a:t> survived</a:t>
            </a:r>
            <a:r>
              <a:rPr lang="en-US" sz="4000" b="1" dirty="0"/>
              <a:t>.</a:t>
            </a:r>
            <a:endParaRPr lang="en-US" sz="4000" dirty="0"/>
          </a:p>
          <a:p>
            <a:r>
              <a:rPr lang="en-US" sz="4000" dirty="0"/>
              <a:t>(</a:t>
            </a:r>
            <a:r>
              <a:rPr lang="en-US" sz="4000" b="1" dirty="0"/>
              <a:t>Rule #26</a:t>
            </a:r>
            <a:r>
              <a:rPr lang="en-US" sz="4000" dirty="0"/>
              <a:t>)   “Would of” is slang.</a:t>
            </a:r>
          </a:p>
          <a:p>
            <a:r>
              <a:rPr lang="en-US" sz="4000" dirty="0"/>
              <a:t> </a:t>
            </a:r>
          </a:p>
          <a:p>
            <a:endParaRPr lang="en-US" dirty="0"/>
          </a:p>
        </p:txBody>
      </p:sp>
    </p:spTree>
    <p:extLst>
      <p:ext uri="{BB962C8B-B14F-4D97-AF65-F5344CB8AC3E}">
        <p14:creationId xmlns:p14="http://schemas.microsoft.com/office/powerpoint/2010/main" val="373188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1000"/>
                                        <p:tgtEl>
                                          <p:spTgt spid="3">
                                            <p:txEl>
                                              <p:pRg st="6" end="6"/>
                                            </p:txEl>
                                          </p:spTgt>
                                        </p:tgtEl>
                                      </p:cBhvr>
                                    </p:animEffect>
                                    <p:anim calcmode="lin" valueType="num">
                                      <p:cBhvr>
                                        <p:cTn id="1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Grammar </a:t>
            </a:r>
            <a:endParaRPr lang="en-US" dirty="0"/>
          </a:p>
        </p:txBody>
      </p:sp>
      <p:sp>
        <p:nvSpPr>
          <p:cNvPr id="3" name="Subtitle 2"/>
          <p:cNvSpPr>
            <a:spLocks noGrp="1"/>
          </p:cNvSpPr>
          <p:nvPr>
            <p:ph type="subTitle" idx="1"/>
          </p:nvPr>
        </p:nvSpPr>
        <p:spPr/>
        <p:txBody>
          <a:bodyPr/>
          <a:lstStyle/>
          <a:p>
            <a:r>
              <a:rPr lang="en-US" dirty="0" smtClean="0"/>
              <a:t>Week 3</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5020" y="198694"/>
            <a:ext cx="5854789" cy="4093391"/>
          </a:xfrm>
          <a:prstGeom prst="rect">
            <a:avLst/>
          </a:prstGeom>
        </p:spPr>
      </p:pic>
    </p:spTree>
    <p:extLst>
      <p:ext uri="{BB962C8B-B14F-4D97-AF65-F5344CB8AC3E}">
        <p14:creationId xmlns:p14="http://schemas.microsoft.com/office/powerpoint/2010/main" val="24608718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90152"/>
            <a:ext cx="9720072" cy="824248"/>
          </a:xfrm>
        </p:spPr>
        <p:txBody>
          <a:bodyPr>
            <a:normAutofit/>
          </a:bodyPr>
          <a:lstStyle/>
          <a:p>
            <a:r>
              <a:rPr lang="en-US" dirty="0" smtClean="0"/>
              <a:t>Sentences 13 &amp; 14</a:t>
            </a:r>
            <a:endParaRPr lang="en-US" dirty="0"/>
          </a:p>
        </p:txBody>
      </p:sp>
      <p:sp>
        <p:nvSpPr>
          <p:cNvPr id="3" name="Content Placeholder 2"/>
          <p:cNvSpPr>
            <a:spLocks noGrp="1"/>
          </p:cNvSpPr>
          <p:nvPr>
            <p:ph idx="1"/>
          </p:nvPr>
        </p:nvSpPr>
        <p:spPr>
          <a:xfrm>
            <a:off x="1024128" y="785611"/>
            <a:ext cx="10360796" cy="5898524"/>
          </a:xfrm>
        </p:spPr>
        <p:txBody>
          <a:bodyPr>
            <a:normAutofit/>
          </a:bodyPr>
          <a:lstStyle/>
          <a:p>
            <a:r>
              <a:rPr lang="en-US" sz="3600" dirty="0"/>
              <a:t>13. the whole truth is often hard to discover </a:t>
            </a:r>
            <a:r>
              <a:rPr lang="en-US" sz="3600" dirty="0" err="1"/>
              <a:t>wesley</a:t>
            </a:r>
            <a:r>
              <a:rPr lang="en-US" sz="3600" dirty="0"/>
              <a:t> replied</a:t>
            </a:r>
          </a:p>
          <a:p>
            <a:r>
              <a:rPr lang="en-US" sz="3600" dirty="0"/>
              <a:t>(Rule #4)</a:t>
            </a:r>
          </a:p>
          <a:p>
            <a:r>
              <a:rPr lang="en-US" sz="3600" dirty="0"/>
              <a:t> </a:t>
            </a:r>
          </a:p>
          <a:p>
            <a:r>
              <a:rPr lang="en-US" sz="3600" dirty="0"/>
              <a:t> </a:t>
            </a:r>
          </a:p>
          <a:p>
            <a:r>
              <a:rPr lang="en-US" sz="3600" dirty="0"/>
              <a:t>14. when he puts words together </a:t>
            </a:r>
            <a:r>
              <a:rPr lang="en-US" sz="3600" dirty="0" smtClean="0"/>
              <a:t>he </a:t>
            </a:r>
            <a:r>
              <a:rPr lang="en-US" sz="3600" dirty="0"/>
              <a:t>does so in a unique way</a:t>
            </a:r>
          </a:p>
        </p:txBody>
      </p:sp>
    </p:spTree>
    <p:extLst>
      <p:ext uri="{BB962C8B-B14F-4D97-AF65-F5344CB8AC3E}">
        <p14:creationId xmlns:p14="http://schemas.microsoft.com/office/powerpoint/2010/main" val="18482731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702671"/>
          </a:xfrm>
        </p:spPr>
        <p:txBody>
          <a:bodyPr/>
          <a:lstStyle/>
          <a:p>
            <a:r>
              <a:rPr lang="en-US" dirty="0" smtClean="0"/>
              <a:t>Sentence 13 correction</a:t>
            </a:r>
            <a:endParaRPr lang="en-US" dirty="0"/>
          </a:p>
        </p:txBody>
      </p:sp>
      <p:sp>
        <p:nvSpPr>
          <p:cNvPr id="3" name="Content Placeholder 2"/>
          <p:cNvSpPr>
            <a:spLocks noGrp="1"/>
          </p:cNvSpPr>
          <p:nvPr>
            <p:ph idx="1"/>
          </p:nvPr>
        </p:nvSpPr>
        <p:spPr>
          <a:xfrm>
            <a:off x="1024128" y="1725769"/>
            <a:ext cx="10734283" cy="4945487"/>
          </a:xfrm>
        </p:spPr>
        <p:txBody>
          <a:bodyPr>
            <a:normAutofit fontScale="85000" lnSpcReduction="10000"/>
          </a:bodyPr>
          <a:lstStyle/>
          <a:p>
            <a:r>
              <a:rPr lang="en-US" sz="3600" dirty="0"/>
              <a:t>13. the whole truth is often hard to discover </a:t>
            </a:r>
            <a:r>
              <a:rPr lang="en-US" sz="3600" dirty="0" err="1"/>
              <a:t>wesley</a:t>
            </a:r>
            <a:r>
              <a:rPr lang="en-US" sz="3600" dirty="0"/>
              <a:t> replied</a:t>
            </a:r>
          </a:p>
          <a:p>
            <a:r>
              <a:rPr lang="en-US" sz="3600" dirty="0"/>
              <a:t>	(Rule #4)</a:t>
            </a:r>
          </a:p>
          <a:p>
            <a:r>
              <a:rPr lang="en-US" sz="3600" dirty="0"/>
              <a:t> </a:t>
            </a:r>
          </a:p>
          <a:p>
            <a:r>
              <a:rPr lang="en-US" sz="3600" dirty="0"/>
              <a:t> </a:t>
            </a:r>
          </a:p>
          <a:p>
            <a:r>
              <a:rPr lang="en-US" sz="3600" dirty="0"/>
              <a:t> </a:t>
            </a:r>
          </a:p>
          <a:p>
            <a:r>
              <a:rPr lang="en-US" sz="3600" dirty="0"/>
              <a:t>13. </a:t>
            </a:r>
            <a:r>
              <a:rPr lang="en-US" sz="3600" b="1" dirty="0"/>
              <a:t>“T</a:t>
            </a:r>
            <a:r>
              <a:rPr lang="en-US" sz="3600" dirty="0"/>
              <a:t>he whole truth is often hard to discover</a:t>
            </a:r>
            <a:r>
              <a:rPr lang="en-US" sz="3600" b="1" dirty="0"/>
              <a:t>,”</a:t>
            </a:r>
            <a:r>
              <a:rPr lang="en-US" sz="3600" dirty="0"/>
              <a:t> </a:t>
            </a:r>
            <a:r>
              <a:rPr lang="en-US" sz="3600" b="1" dirty="0"/>
              <a:t>W</a:t>
            </a:r>
            <a:r>
              <a:rPr lang="en-US" sz="3600" dirty="0"/>
              <a:t>esley replied</a:t>
            </a:r>
            <a:r>
              <a:rPr lang="en-US" sz="3600" b="1" dirty="0"/>
              <a:t>.</a:t>
            </a:r>
            <a:endParaRPr lang="en-US" sz="3600" dirty="0"/>
          </a:p>
          <a:p>
            <a:r>
              <a:rPr lang="en-US" sz="3600" dirty="0"/>
              <a:t>Commas are used to offset the speaker from the quotes.</a:t>
            </a:r>
          </a:p>
          <a:p>
            <a:r>
              <a:rPr lang="en-US" sz="3600" b="1" dirty="0"/>
              <a:t>(Rule #4)</a:t>
            </a:r>
            <a:endParaRPr lang="en-US" sz="3600" dirty="0"/>
          </a:p>
          <a:p>
            <a:r>
              <a:rPr lang="en-US" sz="3600" dirty="0"/>
              <a:t> </a:t>
            </a:r>
          </a:p>
          <a:p>
            <a:endParaRPr lang="en-US" dirty="0"/>
          </a:p>
        </p:txBody>
      </p:sp>
    </p:spTree>
    <p:extLst>
      <p:ext uri="{BB962C8B-B14F-4D97-AF65-F5344CB8AC3E}">
        <p14:creationId xmlns:p14="http://schemas.microsoft.com/office/powerpoint/2010/main" val="1650706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1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12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125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125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125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147334"/>
            <a:ext cx="9720072" cy="870097"/>
          </a:xfrm>
        </p:spPr>
        <p:txBody>
          <a:bodyPr/>
          <a:lstStyle/>
          <a:p>
            <a:r>
              <a:rPr lang="en-US" dirty="0" smtClean="0"/>
              <a:t>sentence 14 correction</a:t>
            </a:r>
            <a:endParaRPr lang="en-US" dirty="0"/>
          </a:p>
        </p:txBody>
      </p:sp>
      <p:sp>
        <p:nvSpPr>
          <p:cNvPr id="3" name="Content Placeholder 2"/>
          <p:cNvSpPr>
            <a:spLocks noGrp="1"/>
          </p:cNvSpPr>
          <p:nvPr>
            <p:ph idx="1"/>
          </p:nvPr>
        </p:nvSpPr>
        <p:spPr>
          <a:xfrm>
            <a:off x="1024128" y="1197735"/>
            <a:ext cx="10824435" cy="5473521"/>
          </a:xfrm>
        </p:spPr>
        <p:txBody>
          <a:bodyPr>
            <a:normAutofit fontScale="70000" lnSpcReduction="20000"/>
          </a:bodyPr>
          <a:lstStyle/>
          <a:p>
            <a:r>
              <a:rPr lang="en-US" sz="4400" dirty="0"/>
              <a:t>14. when he puts words together </a:t>
            </a:r>
            <a:r>
              <a:rPr lang="en-US" sz="4400" dirty="0" smtClean="0"/>
              <a:t>he </a:t>
            </a:r>
            <a:r>
              <a:rPr lang="en-US" sz="4400" dirty="0"/>
              <a:t>does so in a unique way</a:t>
            </a:r>
          </a:p>
          <a:p>
            <a:r>
              <a:rPr lang="en-US" sz="4400" dirty="0"/>
              <a:t> </a:t>
            </a:r>
          </a:p>
          <a:p>
            <a:r>
              <a:rPr lang="en-US" sz="4400" dirty="0"/>
              <a:t>14. </a:t>
            </a:r>
            <a:r>
              <a:rPr lang="en-US" sz="4400" b="1" dirty="0"/>
              <a:t>W</a:t>
            </a:r>
            <a:r>
              <a:rPr lang="en-US" sz="4400" dirty="0"/>
              <a:t>hen he puts words together</a:t>
            </a:r>
            <a:r>
              <a:rPr lang="en-US" sz="4400" b="1" dirty="0"/>
              <a:t>,</a:t>
            </a:r>
            <a:r>
              <a:rPr lang="en-US" sz="4400" dirty="0"/>
              <a:t> he does so in a unique way.</a:t>
            </a:r>
          </a:p>
          <a:p>
            <a:r>
              <a:rPr lang="en-US" sz="4400" dirty="0"/>
              <a:t> </a:t>
            </a:r>
          </a:p>
          <a:p>
            <a:r>
              <a:rPr lang="en-US" sz="4400" dirty="0"/>
              <a:t> “It” is a vague pronoun reference. “He” makes it specific.</a:t>
            </a:r>
          </a:p>
          <a:p>
            <a:r>
              <a:rPr lang="en-US" sz="4400" b="1" dirty="0"/>
              <a:t>Objectives: Capitalization, Tense, End marks, Commas, Pronoun-antecedent agreement</a:t>
            </a:r>
            <a:endParaRPr lang="en-US" sz="4400" dirty="0"/>
          </a:p>
          <a:p>
            <a:r>
              <a:rPr lang="en-US" sz="4400" b="1" dirty="0"/>
              <a:t>Comma after an introductory element. </a:t>
            </a:r>
            <a:endParaRPr lang="en-US" sz="4400" dirty="0"/>
          </a:p>
          <a:p>
            <a:r>
              <a:rPr lang="en-US" sz="4400" b="1" dirty="0"/>
              <a:t>Comma joins dependent with independent clause.</a:t>
            </a:r>
            <a:endParaRPr lang="en-US" sz="4400" dirty="0"/>
          </a:p>
          <a:p>
            <a:r>
              <a:rPr lang="en-US" sz="4400" b="1" dirty="0"/>
              <a:t>You are talking about him, so it is “he,” not “it.”</a:t>
            </a:r>
            <a:endParaRPr lang="en-US" sz="4400" dirty="0"/>
          </a:p>
          <a:p>
            <a:r>
              <a:rPr lang="en-US" sz="4400" b="1" dirty="0"/>
              <a:t> </a:t>
            </a:r>
            <a:endParaRPr lang="en-US" sz="4400" dirty="0"/>
          </a:p>
          <a:p>
            <a:endParaRPr lang="en-US" dirty="0"/>
          </a:p>
        </p:txBody>
      </p:sp>
    </p:spTree>
    <p:extLst>
      <p:ext uri="{BB962C8B-B14F-4D97-AF65-F5344CB8AC3E}">
        <p14:creationId xmlns:p14="http://schemas.microsoft.com/office/powerpoint/2010/main" val="229476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1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125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1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125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1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125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12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125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125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125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125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125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0"/>
            <a:ext cx="9720072" cy="682580"/>
          </a:xfrm>
        </p:spPr>
        <p:txBody>
          <a:bodyPr>
            <a:normAutofit fontScale="90000"/>
          </a:bodyPr>
          <a:lstStyle/>
          <a:p>
            <a:r>
              <a:rPr lang="en-US" dirty="0" smtClean="0"/>
              <a:t>sentences 15 &amp; 16</a:t>
            </a:r>
            <a:endParaRPr lang="en-US" dirty="0"/>
          </a:p>
        </p:txBody>
      </p:sp>
      <p:sp>
        <p:nvSpPr>
          <p:cNvPr id="3" name="Content Placeholder 2"/>
          <p:cNvSpPr>
            <a:spLocks noGrp="1"/>
          </p:cNvSpPr>
          <p:nvPr>
            <p:ph idx="1"/>
          </p:nvPr>
        </p:nvSpPr>
        <p:spPr>
          <a:xfrm>
            <a:off x="1024128" y="914400"/>
            <a:ext cx="11167872" cy="5847008"/>
          </a:xfrm>
        </p:spPr>
        <p:txBody>
          <a:bodyPr>
            <a:normAutofit fontScale="70000" lnSpcReduction="20000"/>
          </a:bodyPr>
          <a:lstStyle/>
          <a:p>
            <a:r>
              <a:rPr lang="en-US" sz="5400" dirty="0"/>
              <a:t>15. just because she tried to bury her brother Creon </a:t>
            </a:r>
            <a:r>
              <a:rPr lang="en-US" sz="5400" dirty="0" err="1"/>
              <a:t>didnt</a:t>
            </a:r>
            <a:r>
              <a:rPr lang="en-US" sz="5400" dirty="0"/>
              <a:t> have to punish her</a:t>
            </a:r>
          </a:p>
          <a:p>
            <a:r>
              <a:rPr lang="en-US" sz="5400" dirty="0"/>
              <a:t> </a:t>
            </a:r>
          </a:p>
          <a:p>
            <a:r>
              <a:rPr lang="en-US" sz="5400" dirty="0"/>
              <a:t> </a:t>
            </a:r>
          </a:p>
          <a:p>
            <a:r>
              <a:rPr lang="en-US" sz="5400" dirty="0"/>
              <a:t> </a:t>
            </a:r>
          </a:p>
          <a:p>
            <a:r>
              <a:rPr lang="en-US" sz="5400" dirty="0"/>
              <a:t> </a:t>
            </a:r>
          </a:p>
          <a:p>
            <a:r>
              <a:rPr lang="en-US" sz="5400" dirty="0"/>
              <a:t>16. before he becomes a knight don </a:t>
            </a:r>
            <a:r>
              <a:rPr lang="en-US" sz="5400" dirty="0" err="1"/>
              <a:t>quixote</a:t>
            </a:r>
            <a:r>
              <a:rPr lang="en-US" sz="5400" dirty="0"/>
              <a:t> was always reading about chivalry however to much fantasy makes him loose his mind</a:t>
            </a:r>
          </a:p>
          <a:p>
            <a:r>
              <a:rPr lang="en-US" sz="5400" dirty="0"/>
              <a:t> </a:t>
            </a:r>
          </a:p>
          <a:p>
            <a:r>
              <a:rPr lang="en-US" sz="5400" dirty="0"/>
              <a:t> </a:t>
            </a:r>
          </a:p>
        </p:txBody>
      </p:sp>
    </p:spTree>
    <p:extLst>
      <p:ext uri="{BB962C8B-B14F-4D97-AF65-F5344CB8AC3E}">
        <p14:creationId xmlns:p14="http://schemas.microsoft.com/office/powerpoint/2010/main" val="15411559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15910"/>
            <a:ext cx="9720072" cy="1030310"/>
          </a:xfrm>
        </p:spPr>
        <p:txBody>
          <a:bodyPr/>
          <a:lstStyle/>
          <a:p>
            <a:r>
              <a:rPr lang="en-US" dirty="0" smtClean="0"/>
              <a:t>sentence 15 correction</a:t>
            </a:r>
            <a:endParaRPr lang="en-US" dirty="0"/>
          </a:p>
        </p:txBody>
      </p:sp>
      <p:sp>
        <p:nvSpPr>
          <p:cNvPr id="3" name="Content Placeholder 2"/>
          <p:cNvSpPr>
            <a:spLocks noGrp="1"/>
          </p:cNvSpPr>
          <p:nvPr>
            <p:ph idx="1"/>
          </p:nvPr>
        </p:nvSpPr>
        <p:spPr>
          <a:xfrm>
            <a:off x="1024128" y="1043189"/>
            <a:ext cx="10811557" cy="5692462"/>
          </a:xfrm>
        </p:spPr>
        <p:txBody>
          <a:bodyPr>
            <a:normAutofit/>
          </a:bodyPr>
          <a:lstStyle/>
          <a:p>
            <a:r>
              <a:rPr lang="en-US" sz="3600" dirty="0"/>
              <a:t>15. just because she tried to bury her brother Creon </a:t>
            </a:r>
            <a:r>
              <a:rPr lang="en-US" sz="3600" dirty="0" err="1"/>
              <a:t>didnt</a:t>
            </a:r>
            <a:r>
              <a:rPr lang="en-US" sz="3600" dirty="0"/>
              <a:t> have to punish her</a:t>
            </a:r>
          </a:p>
          <a:p>
            <a:r>
              <a:rPr lang="en-US" sz="3600" dirty="0"/>
              <a:t> </a:t>
            </a:r>
            <a:endParaRPr lang="en-US" sz="3600" dirty="0" smtClean="0"/>
          </a:p>
          <a:p>
            <a:endParaRPr lang="en-US" sz="3600" dirty="0"/>
          </a:p>
          <a:p>
            <a:r>
              <a:rPr lang="en-US" sz="3600" dirty="0"/>
              <a:t>15. </a:t>
            </a:r>
            <a:r>
              <a:rPr lang="en-US" sz="3600" b="1" dirty="0"/>
              <a:t>J</a:t>
            </a:r>
            <a:r>
              <a:rPr lang="en-US" sz="3600" dirty="0"/>
              <a:t>ust because she tried to bury her brother</a:t>
            </a:r>
            <a:r>
              <a:rPr lang="en-US" sz="3600" b="1" dirty="0"/>
              <a:t>,</a:t>
            </a:r>
            <a:r>
              <a:rPr lang="en-US" sz="3600" dirty="0"/>
              <a:t> Creon didn</a:t>
            </a:r>
            <a:r>
              <a:rPr lang="en-US" sz="3600" b="1" dirty="0"/>
              <a:t>’</a:t>
            </a:r>
            <a:r>
              <a:rPr lang="en-US" sz="3600" dirty="0"/>
              <a:t>t have to punish her</a:t>
            </a:r>
            <a:r>
              <a:rPr lang="en-US" sz="3600" b="1" dirty="0"/>
              <a:t>.</a:t>
            </a:r>
            <a:endParaRPr lang="en-US" sz="3600" dirty="0"/>
          </a:p>
          <a:p>
            <a:r>
              <a:rPr lang="en-US" sz="3600" dirty="0"/>
              <a:t>Note: Commas are needed after an introductory clause.</a:t>
            </a:r>
          </a:p>
          <a:p>
            <a:r>
              <a:rPr lang="en-US" sz="3600" dirty="0"/>
              <a:t> </a:t>
            </a:r>
          </a:p>
          <a:p>
            <a:endParaRPr lang="en-US" dirty="0"/>
          </a:p>
        </p:txBody>
      </p:sp>
    </p:spTree>
    <p:extLst>
      <p:ext uri="{BB962C8B-B14F-4D97-AF65-F5344CB8AC3E}">
        <p14:creationId xmlns:p14="http://schemas.microsoft.com/office/powerpoint/2010/main" val="323326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25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41668"/>
            <a:ext cx="9720072" cy="772732"/>
          </a:xfrm>
        </p:spPr>
        <p:txBody>
          <a:bodyPr/>
          <a:lstStyle/>
          <a:p>
            <a:r>
              <a:rPr lang="en-US" dirty="0" smtClean="0"/>
              <a:t>sentence 16 correction</a:t>
            </a:r>
            <a:endParaRPr lang="en-US" dirty="0"/>
          </a:p>
        </p:txBody>
      </p:sp>
      <p:sp>
        <p:nvSpPr>
          <p:cNvPr id="3" name="Content Placeholder 2"/>
          <p:cNvSpPr>
            <a:spLocks noGrp="1"/>
          </p:cNvSpPr>
          <p:nvPr>
            <p:ph idx="1"/>
          </p:nvPr>
        </p:nvSpPr>
        <p:spPr>
          <a:xfrm>
            <a:off x="418821" y="914400"/>
            <a:ext cx="11545652" cy="5718220"/>
          </a:xfrm>
        </p:spPr>
        <p:txBody>
          <a:bodyPr>
            <a:normAutofit fontScale="77500" lnSpcReduction="20000"/>
          </a:bodyPr>
          <a:lstStyle/>
          <a:p>
            <a:r>
              <a:rPr lang="en-US" sz="4000" dirty="0"/>
              <a:t>16. before he becomes a knight don </a:t>
            </a:r>
            <a:r>
              <a:rPr lang="en-US" sz="4000" dirty="0" err="1"/>
              <a:t>quixote</a:t>
            </a:r>
            <a:r>
              <a:rPr lang="en-US" sz="4000" dirty="0"/>
              <a:t> was always reading about chivalry however to much fantasy makes him loose his mind</a:t>
            </a:r>
          </a:p>
          <a:p>
            <a:r>
              <a:rPr lang="en-US" sz="4000" dirty="0"/>
              <a:t> </a:t>
            </a:r>
          </a:p>
          <a:p>
            <a:r>
              <a:rPr lang="en-US" sz="4000" dirty="0"/>
              <a:t> </a:t>
            </a:r>
          </a:p>
          <a:p>
            <a:r>
              <a:rPr lang="en-US" sz="4000" dirty="0"/>
              <a:t>16. </a:t>
            </a:r>
            <a:r>
              <a:rPr lang="en-US" sz="4000" b="1" dirty="0"/>
              <a:t>B</a:t>
            </a:r>
            <a:r>
              <a:rPr lang="en-US" sz="4000" dirty="0"/>
              <a:t>efore he </a:t>
            </a:r>
            <a:r>
              <a:rPr lang="en-US" sz="4000" b="1" dirty="0"/>
              <a:t>became</a:t>
            </a:r>
            <a:r>
              <a:rPr lang="en-US" sz="4000" dirty="0"/>
              <a:t> a </a:t>
            </a:r>
            <a:r>
              <a:rPr lang="en-US" sz="4000" b="1" dirty="0"/>
              <a:t>knight</a:t>
            </a:r>
            <a:r>
              <a:rPr lang="en-US" sz="4000" dirty="0"/>
              <a:t>, </a:t>
            </a:r>
            <a:r>
              <a:rPr lang="en-US" sz="4000" b="1" dirty="0"/>
              <a:t>D</a:t>
            </a:r>
            <a:r>
              <a:rPr lang="en-US" sz="4000" dirty="0"/>
              <a:t>on </a:t>
            </a:r>
            <a:r>
              <a:rPr lang="en-US" sz="4000" b="1" dirty="0"/>
              <a:t>Q</a:t>
            </a:r>
            <a:r>
              <a:rPr lang="en-US" sz="4000" dirty="0"/>
              <a:t>uixote was always reading about chivalry</a:t>
            </a:r>
            <a:r>
              <a:rPr lang="en-US" sz="4000" b="1" dirty="0"/>
              <a:t>; however,</a:t>
            </a:r>
            <a:r>
              <a:rPr lang="en-US" sz="4000" dirty="0"/>
              <a:t> </a:t>
            </a:r>
            <a:r>
              <a:rPr lang="en-US" sz="4000" b="1" dirty="0"/>
              <a:t>too</a:t>
            </a:r>
            <a:r>
              <a:rPr lang="en-US" sz="4000" dirty="0"/>
              <a:t> much fantasy </a:t>
            </a:r>
            <a:r>
              <a:rPr lang="en-US" sz="4000" b="1" dirty="0"/>
              <a:t>made</a:t>
            </a:r>
            <a:r>
              <a:rPr lang="en-US" sz="4000" dirty="0"/>
              <a:t> him </a:t>
            </a:r>
            <a:r>
              <a:rPr lang="en-US" sz="4000" b="1" dirty="0"/>
              <a:t>lose</a:t>
            </a:r>
            <a:r>
              <a:rPr lang="en-US" sz="4000" dirty="0"/>
              <a:t> his mind</a:t>
            </a:r>
            <a:r>
              <a:rPr lang="en-US" sz="4000" b="1" dirty="0"/>
              <a:t>.</a:t>
            </a:r>
            <a:endParaRPr lang="en-US" sz="4000" dirty="0"/>
          </a:p>
          <a:p>
            <a:r>
              <a:rPr lang="en-US" sz="4000" dirty="0"/>
              <a:t> </a:t>
            </a:r>
          </a:p>
          <a:p>
            <a:r>
              <a:rPr lang="en-US" sz="4000" dirty="0"/>
              <a:t>Commas are needed after introductory clauses.</a:t>
            </a:r>
          </a:p>
          <a:p>
            <a:r>
              <a:rPr lang="en-US" sz="4000" dirty="0"/>
              <a:t>The semicolon before “however” and the comma after “however” are needed because if it is two separate sentences then you use the semicolon and comma. If it is one complete sentence and you use however in the middle of it, then you use two commas. </a:t>
            </a:r>
          </a:p>
          <a:p>
            <a:r>
              <a:rPr lang="en-US" sz="4000" dirty="0"/>
              <a:t>Ex. “I am, however, feeling sick.”</a:t>
            </a:r>
          </a:p>
          <a:p>
            <a:endParaRPr lang="en-US" dirty="0"/>
          </a:p>
        </p:txBody>
      </p:sp>
    </p:spTree>
    <p:extLst>
      <p:ext uri="{BB962C8B-B14F-4D97-AF65-F5344CB8AC3E}">
        <p14:creationId xmlns:p14="http://schemas.microsoft.com/office/powerpoint/2010/main" val="3790813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1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1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1500"/>
                                        <p:tgtEl>
                                          <p:spTgt spid="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1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0"/>
            <a:ext cx="9720072" cy="540913"/>
          </a:xfrm>
        </p:spPr>
        <p:txBody>
          <a:bodyPr>
            <a:normAutofit fontScale="90000"/>
          </a:bodyPr>
          <a:lstStyle/>
          <a:p>
            <a:r>
              <a:rPr lang="en-US" dirty="0" smtClean="0"/>
              <a:t>sentences 17 &amp; 18</a:t>
            </a:r>
            <a:endParaRPr lang="en-US" dirty="0"/>
          </a:p>
        </p:txBody>
      </p:sp>
      <p:sp>
        <p:nvSpPr>
          <p:cNvPr id="3" name="Content Placeholder 2"/>
          <p:cNvSpPr>
            <a:spLocks noGrp="1"/>
          </p:cNvSpPr>
          <p:nvPr>
            <p:ph idx="1"/>
          </p:nvPr>
        </p:nvSpPr>
        <p:spPr>
          <a:xfrm>
            <a:off x="599125" y="650382"/>
            <a:ext cx="11442622" cy="6033752"/>
          </a:xfrm>
        </p:spPr>
        <p:txBody>
          <a:bodyPr>
            <a:normAutofit fontScale="92500"/>
          </a:bodyPr>
          <a:lstStyle/>
          <a:p>
            <a:r>
              <a:rPr lang="en-US" sz="5400" dirty="0"/>
              <a:t>17. when I was a kid my hero was </a:t>
            </a:r>
            <a:r>
              <a:rPr lang="en-US" sz="5400" dirty="0" err="1"/>
              <a:t>spiderman</a:t>
            </a:r>
            <a:r>
              <a:rPr lang="en-US" sz="5400" dirty="0"/>
              <a:t> </a:t>
            </a:r>
            <a:r>
              <a:rPr lang="en-US" sz="5400" dirty="0" err="1"/>
              <a:t>i</a:t>
            </a:r>
            <a:r>
              <a:rPr lang="en-US" sz="5400" dirty="0"/>
              <a:t> </a:t>
            </a:r>
            <a:r>
              <a:rPr lang="en-US" sz="5400" dirty="0" err="1"/>
              <a:t>dont</a:t>
            </a:r>
            <a:r>
              <a:rPr lang="en-US" sz="5400" dirty="0"/>
              <a:t> have a hero now</a:t>
            </a:r>
          </a:p>
          <a:p>
            <a:r>
              <a:rPr lang="en-US" sz="5400" dirty="0"/>
              <a:t> </a:t>
            </a:r>
          </a:p>
          <a:p>
            <a:r>
              <a:rPr lang="en-US" sz="5400" dirty="0"/>
              <a:t> </a:t>
            </a:r>
          </a:p>
          <a:p>
            <a:r>
              <a:rPr lang="en-US" sz="5400" dirty="0"/>
              <a:t>18. when bob seen the cat on the bluff he </a:t>
            </a:r>
            <a:r>
              <a:rPr lang="en-US" sz="5400" dirty="0" err="1"/>
              <a:t>didnt</a:t>
            </a:r>
            <a:r>
              <a:rPr lang="en-US" sz="5400" dirty="0"/>
              <a:t> have no idea that it be a mountain lion</a:t>
            </a:r>
          </a:p>
          <a:p>
            <a:r>
              <a:rPr lang="en-US" sz="5400" dirty="0"/>
              <a:t> </a:t>
            </a:r>
          </a:p>
        </p:txBody>
      </p:sp>
    </p:spTree>
    <p:extLst>
      <p:ext uri="{BB962C8B-B14F-4D97-AF65-F5344CB8AC3E}">
        <p14:creationId xmlns:p14="http://schemas.microsoft.com/office/powerpoint/2010/main" val="26143661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67425"/>
            <a:ext cx="9720072" cy="759854"/>
          </a:xfrm>
        </p:spPr>
        <p:txBody>
          <a:bodyPr>
            <a:normAutofit/>
          </a:bodyPr>
          <a:lstStyle/>
          <a:p>
            <a:r>
              <a:rPr lang="en-US" dirty="0" smtClean="0"/>
              <a:t>Sentence 17 correction</a:t>
            </a:r>
            <a:endParaRPr lang="en-US" dirty="0"/>
          </a:p>
        </p:txBody>
      </p:sp>
      <p:sp>
        <p:nvSpPr>
          <p:cNvPr id="3" name="Content Placeholder 2"/>
          <p:cNvSpPr>
            <a:spLocks noGrp="1"/>
          </p:cNvSpPr>
          <p:nvPr>
            <p:ph idx="1"/>
          </p:nvPr>
        </p:nvSpPr>
        <p:spPr>
          <a:xfrm>
            <a:off x="1024127" y="1023871"/>
            <a:ext cx="10978983" cy="5686022"/>
          </a:xfrm>
        </p:spPr>
        <p:txBody>
          <a:bodyPr>
            <a:normAutofit fontScale="85000" lnSpcReduction="20000"/>
          </a:bodyPr>
          <a:lstStyle/>
          <a:p>
            <a:r>
              <a:rPr lang="en-US" sz="3600" dirty="0"/>
              <a:t>17. when I was a kid my hero was </a:t>
            </a:r>
            <a:r>
              <a:rPr lang="en-US" sz="3600" dirty="0" err="1"/>
              <a:t>spiderman</a:t>
            </a:r>
            <a:r>
              <a:rPr lang="en-US" sz="3600" dirty="0"/>
              <a:t> </a:t>
            </a:r>
            <a:r>
              <a:rPr lang="en-US" sz="3600" dirty="0" err="1"/>
              <a:t>i</a:t>
            </a:r>
            <a:r>
              <a:rPr lang="en-US" sz="3600" dirty="0"/>
              <a:t> </a:t>
            </a:r>
            <a:r>
              <a:rPr lang="en-US" sz="3600" dirty="0" err="1"/>
              <a:t>dont</a:t>
            </a:r>
            <a:r>
              <a:rPr lang="en-US" sz="3600" dirty="0"/>
              <a:t> have a hero now</a:t>
            </a:r>
          </a:p>
          <a:p>
            <a:r>
              <a:rPr lang="en-US" sz="3600" dirty="0"/>
              <a:t> </a:t>
            </a:r>
          </a:p>
          <a:p>
            <a:r>
              <a:rPr lang="en-US" sz="3600" dirty="0"/>
              <a:t> </a:t>
            </a:r>
          </a:p>
          <a:p>
            <a:r>
              <a:rPr lang="en-US" sz="3600" dirty="0"/>
              <a:t>17. </a:t>
            </a:r>
            <a:r>
              <a:rPr lang="en-US" sz="3600" b="1" dirty="0"/>
              <a:t>W</a:t>
            </a:r>
            <a:r>
              <a:rPr lang="en-US" sz="3600" dirty="0"/>
              <a:t>hen I was a kid</a:t>
            </a:r>
            <a:r>
              <a:rPr lang="en-US" sz="3600" b="1" dirty="0"/>
              <a:t>,</a:t>
            </a:r>
            <a:r>
              <a:rPr lang="en-US" sz="3600" dirty="0"/>
              <a:t> my hero was </a:t>
            </a:r>
            <a:r>
              <a:rPr lang="en-US" sz="3600" b="1" dirty="0"/>
              <a:t>S</a:t>
            </a:r>
            <a:r>
              <a:rPr lang="en-US" sz="3600" dirty="0"/>
              <a:t>piderman</a:t>
            </a:r>
            <a:r>
              <a:rPr lang="en-US" sz="3600" b="1" dirty="0"/>
              <a:t>.</a:t>
            </a:r>
            <a:r>
              <a:rPr lang="en-US" sz="3600" dirty="0"/>
              <a:t>  </a:t>
            </a:r>
            <a:r>
              <a:rPr lang="en-US" sz="3600" b="1" dirty="0"/>
              <a:t>I</a:t>
            </a:r>
            <a:r>
              <a:rPr lang="en-US" sz="3600" dirty="0"/>
              <a:t> do</a:t>
            </a:r>
            <a:r>
              <a:rPr lang="en-US" sz="3600" b="1" dirty="0"/>
              <a:t>n’t</a:t>
            </a:r>
            <a:r>
              <a:rPr lang="en-US" sz="3600" dirty="0"/>
              <a:t> have a hero now</a:t>
            </a:r>
            <a:r>
              <a:rPr lang="en-US" sz="3600" b="1" dirty="0"/>
              <a:t>.</a:t>
            </a:r>
            <a:endParaRPr lang="en-US" sz="3600" dirty="0"/>
          </a:p>
          <a:p>
            <a:r>
              <a:rPr lang="en-US" sz="3600" dirty="0"/>
              <a:t> </a:t>
            </a:r>
          </a:p>
          <a:p>
            <a:r>
              <a:rPr lang="en-US" sz="3600" b="1" dirty="0"/>
              <a:t>Commas are needed after introductory phrase. </a:t>
            </a:r>
            <a:endParaRPr lang="en-US" sz="3600" dirty="0"/>
          </a:p>
          <a:p>
            <a:r>
              <a:rPr lang="en-US" sz="3600" b="1" dirty="0"/>
              <a:t>You could have also put a semicolon after “Spiderman.” </a:t>
            </a:r>
            <a:endParaRPr lang="en-US" sz="3600" dirty="0"/>
          </a:p>
          <a:p>
            <a:r>
              <a:rPr lang="en-US" sz="3600" b="1" dirty="0"/>
              <a:t>You could have also put a comma and a coordinating conjunction after “Spiderman.”</a:t>
            </a:r>
            <a:endParaRPr lang="en-US" sz="3600" dirty="0"/>
          </a:p>
          <a:p>
            <a:r>
              <a:rPr lang="en-US" sz="3600" b="1" dirty="0"/>
              <a:t> </a:t>
            </a:r>
            <a:endParaRPr lang="en-US" sz="3600" dirty="0"/>
          </a:p>
          <a:p>
            <a:endParaRPr lang="en-US" dirty="0"/>
          </a:p>
        </p:txBody>
      </p:sp>
    </p:spTree>
    <p:extLst>
      <p:ext uri="{BB962C8B-B14F-4D97-AF65-F5344CB8AC3E}">
        <p14:creationId xmlns:p14="http://schemas.microsoft.com/office/powerpoint/2010/main" val="336936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1250"/>
                                        <p:tgtEl>
                                          <p:spTgt spid="3">
                                            <p:txEl>
                                              <p:pRg st="3" end="3"/>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1250"/>
                                        <p:tgtEl>
                                          <p:spTgt spid="3">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arn(inVertical)">
                                      <p:cBhvr>
                                        <p:cTn id="13" dur="1250"/>
                                        <p:tgtEl>
                                          <p:spTgt spid="3">
                                            <p:txEl>
                                              <p:pRg st="5" end="5"/>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arn(inVertical)">
                                      <p:cBhvr>
                                        <p:cTn id="16" dur="1250"/>
                                        <p:tgtEl>
                                          <p:spTgt spid="3">
                                            <p:txEl>
                                              <p:pRg st="6" end="6"/>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arn(inVertical)">
                                      <p:cBhvr>
                                        <p:cTn id="19"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 – Sentence #1 Correction</a:t>
            </a:r>
            <a:endParaRPr lang="en-US" dirty="0"/>
          </a:p>
        </p:txBody>
      </p:sp>
      <p:sp>
        <p:nvSpPr>
          <p:cNvPr id="3" name="Content Placeholder 2"/>
          <p:cNvSpPr>
            <a:spLocks noGrp="1"/>
          </p:cNvSpPr>
          <p:nvPr>
            <p:ph idx="1"/>
          </p:nvPr>
        </p:nvSpPr>
        <p:spPr>
          <a:xfrm>
            <a:off x="882460" y="1970467"/>
            <a:ext cx="9720073" cy="4493439"/>
          </a:xfrm>
        </p:spPr>
        <p:txBody>
          <a:bodyPr>
            <a:normAutofit/>
          </a:bodyPr>
          <a:lstStyle/>
          <a:p>
            <a:r>
              <a:rPr lang="en-US" sz="2800" dirty="0"/>
              <a:t>the captain had no alternative, smugglers must face judgment</a:t>
            </a:r>
          </a:p>
          <a:p>
            <a:r>
              <a:rPr lang="en-US" sz="2800" dirty="0"/>
              <a:t>(Rule 1</a:t>
            </a:r>
            <a:r>
              <a:rPr lang="en-US" sz="2800" dirty="0" smtClean="0"/>
              <a:t>)</a:t>
            </a:r>
            <a:endParaRPr lang="en-US" sz="2800" b="1" dirty="0" smtClean="0"/>
          </a:p>
          <a:p>
            <a:endParaRPr lang="en-US" sz="2800" b="1" dirty="0"/>
          </a:p>
          <a:p>
            <a:r>
              <a:rPr lang="en-US" sz="2800" b="1" dirty="0" smtClean="0"/>
              <a:t>1.T</a:t>
            </a:r>
            <a:r>
              <a:rPr lang="en-US" sz="2800" dirty="0" smtClean="0"/>
              <a:t>he </a:t>
            </a:r>
            <a:r>
              <a:rPr lang="en-US" sz="2800" dirty="0"/>
              <a:t>captain had no alternative</a:t>
            </a:r>
            <a:r>
              <a:rPr lang="en-US" sz="2800" b="1" dirty="0"/>
              <a:t>;</a:t>
            </a:r>
            <a:r>
              <a:rPr lang="en-US" sz="2800" dirty="0"/>
              <a:t> smugglers must face judgment</a:t>
            </a:r>
            <a:r>
              <a:rPr lang="en-US" sz="2800" b="1" dirty="0"/>
              <a:t>.</a:t>
            </a:r>
            <a:endParaRPr lang="en-US" sz="2800" dirty="0"/>
          </a:p>
          <a:p>
            <a:r>
              <a:rPr lang="en-US" sz="2800" dirty="0"/>
              <a:t> </a:t>
            </a:r>
          </a:p>
          <a:p>
            <a:r>
              <a:rPr lang="en-US" sz="2800" dirty="0"/>
              <a:t>Notes: (Rule #1)Semicolons separate two separate sentences if they are NOT separated by a conjunction.  (Conjunction: so nor, or, but, for, and, yet)</a:t>
            </a:r>
          </a:p>
        </p:txBody>
      </p:sp>
    </p:spTree>
    <p:extLst>
      <p:ext uri="{BB962C8B-B14F-4D97-AF65-F5344CB8AC3E}">
        <p14:creationId xmlns:p14="http://schemas.microsoft.com/office/powerpoint/2010/main" val="102419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1250"/>
                                        <p:tgtEl>
                                          <p:spTgt spid="3">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1250"/>
                                        <p:tgtEl>
                                          <p:spTgt spid="3">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ipe(down)">
                                      <p:cBhvr>
                                        <p:cTn id="13"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702671"/>
          </a:xfrm>
        </p:spPr>
        <p:txBody>
          <a:bodyPr>
            <a:normAutofit/>
          </a:bodyPr>
          <a:lstStyle/>
          <a:p>
            <a:r>
              <a:rPr lang="en-US" dirty="0"/>
              <a:t>S</a:t>
            </a:r>
            <a:r>
              <a:rPr lang="en-US" dirty="0" smtClean="0"/>
              <a:t>entence 18 correction</a:t>
            </a:r>
            <a:endParaRPr lang="en-US" dirty="0"/>
          </a:p>
        </p:txBody>
      </p:sp>
      <p:sp>
        <p:nvSpPr>
          <p:cNvPr id="3" name="Content Placeholder 2"/>
          <p:cNvSpPr>
            <a:spLocks noGrp="1"/>
          </p:cNvSpPr>
          <p:nvPr>
            <p:ph idx="1"/>
          </p:nvPr>
        </p:nvSpPr>
        <p:spPr>
          <a:xfrm>
            <a:off x="766550" y="1146220"/>
            <a:ext cx="11236560" cy="5615188"/>
          </a:xfrm>
        </p:spPr>
        <p:txBody>
          <a:bodyPr>
            <a:normAutofit fontScale="85000" lnSpcReduction="10000"/>
          </a:bodyPr>
          <a:lstStyle/>
          <a:p>
            <a:r>
              <a:rPr lang="en-US" sz="4400" dirty="0"/>
              <a:t>18. when bob seen the cat on the bluff he </a:t>
            </a:r>
            <a:r>
              <a:rPr lang="en-US" sz="4400" dirty="0" err="1"/>
              <a:t>didnt</a:t>
            </a:r>
            <a:r>
              <a:rPr lang="en-US" sz="4400" dirty="0"/>
              <a:t> have no idea that it be a mountain lion</a:t>
            </a:r>
          </a:p>
          <a:p>
            <a:r>
              <a:rPr lang="en-US" sz="4400" b="1" dirty="0"/>
              <a:t> </a:t>
            </a:r>
            <a:endParaRPr lang="en-US" sz="4400" dirty="0"/>
          </a:p>
          <a:p>
            <a:r>
              <a:rPr lang="en-US" sz="4400" dirty="0"/>
              <a:t>18. </a:t>
            </a:r>
            <a:r>
              <a:rPr lang="en-US" sz="4400" b="1" dirty="0"/>
              <a:t>W</a:t>
            </a:r>
            <a:r>
              <a:rPr lang="en-US" sz="4400" dirty="0"/>
              <a:t>hen </a:t>
            </a:r>
            <a:r>
              <a:rPr lang="en-US" sz="4400" b="1" dirty="0"/>
              <a:t>B</a:t>
            </a:r>
            <a:r>
              <a:rPr lang="en-US" sz="4400" dirty="0"/>
              <a:t>ob </a:t>
            </a:r>
            <a:r>
              <a:rPr lang="en-US" sz="4400" b="1" dirty="0"/>
              <a:t>saw</a:t>
            </a:r>
            <a:r>
              <a:rPr lang="en-US" sz="4400" dirty="0"/>
              <a:t> the cat on the bluff</a:t>
            </a:r>
            <a:r>
              <a:rPr lang="en-US" sz="4400" b="1" dirty="0"/>
              <a:t>,</a:t>
            </a:r>
            <a:r>
              <a:rPr lang="en-US" sz="4400" dirty="0"/>
              <a:t> he didn</a:t>
            </a:r>
            <a:r>
              <a:rPr lang="en-US" sz="4400" b="1" dirty="0"/>
              <a:t>’</a:t>
            </a:r>
            <a:r>
              <a:rPr lang="en-US" sz="4400" dirty="0"/>
              <a:t>t have </a:t>
            </a:r>
            <a:r>
              <a:rPr lang="en-US" sz="4400" b="1" dirty="0"/>
              <a:t>any</a:t>
            </a:r>
            <a:r>
              <a:rPr lang="en-US" sz="4400" dirty="0"/>
              <a:t> idea that it </a:t>
            </a:r>
            <a:r>
              <a:rPr lang="en-US" sz="4400" b="1" dirty="0"/>
              <a:t>was</a:t>
            </a:r>
            <a:r>
              <a:rPr lang="en-US" sz="4400" dirty="0"/>
              <a:t> a mountain lion</a:t>
            </a:r>
            <a:r>
              <a:rPr lang="en-US" sz="4400" b="1" dirty="0" smtClean="0"/>
              <a:t>.</a:t>
            </a:r>
          </a:p>
          <a:p>
            <a:endParaRPr lang="en-US" sz="4400" dirty="0"/>
          </a:p>
          <a:p>
            <a:r>
              <a:rPr lang="en-US" sz="4400" b="1" dirty="0"/>
              <a:t> “Didn’t have no” is a double negative.</a:t>
            </a:r>
            <a:endParaRPr lang="en-US" sz="4400" dirty="0"/>
          </a:p>
          <a:p>
            <a:r>
              <a:rPr lang="en-US" sz="4400" dirty="0"/>
              <a:t> </a:t>
            </a:r>
            <a:r>
              <a:rPr lang="en-US" sz="4400" b="1" dirty="0"/>
              <a:t>Double negatives</a:t>
            </a:r>
            <a:r>
              <a:rPr lang="en-US" sz="4400" dirty="0"/>
              <a:t> are two negative words used in the same sentence. Using two </a:t>
            </a:r>
            <a:r>
              <a:rPr lang="en-US" sz="4400" b="1" dirty="0"/>
              <a:t>negatives</a:t>
            </a:r>
            <a:r>
              <a:rPr lang="en-US" sz="4400" dirty="0"/>
              <a:t> turns the thought or sentence into a positive one and they can create confusion. </a:t>
            </a:r>
          </a:p>
          <a:p>
            <a:endParaRPr lang="en-US" sz="4400" dirty="0"/>
          </a:p>
          <a:p>
            <a:endParaRPr lang="en-US" dirty="0"/>
          </a:p>
        </p:txBody>
      </p:sp>
    </p:spTree>
    <p:extLst>
      <p:ext uri="{BB962C8B-B14F-4D97-AF65-F5344CB8AC3E}">
        <p14:creationId xmlns:p14="http://schemas.microsoft.com/office/powerpoint/2010/main" val="137303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1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125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1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125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Grammar </a:t>
            </a:r>
            <a:endParaRPr lang="en-US" dirty="0"/>
          </a:p>
        </p:txBody>
      </p:sp>
      <p:sp>
        <p:nvSpPr>
          <p:cNvPr id="3" name="Subtitle 2"/>
          <p:cNvSpPr>
            <a:spLocks noGrp="1"/>
          </p:cNvSpPr>
          <p:nvPr>
            <p:ph type="subTitle" idx="1"/>
          </p:nvPr>
        </p:nvSpPr>
        <p:spPr/>
        <p:txBody>
          <a:bodyPr/>
          <a:lstStyle/>
          <a:p>
            <a:r>
              <a:rPr lang="en-US" dirty="0" smtClean="0"/>
              <a:t>Week 4</a:t>
            </a:r>
            <a:endParaRPr lang="en-US" dirty="0"/>
          </a:p>
        </p:txBody>
      </p:sp>
      <p:pic>
        <p:nvPicPr>
          <p:cNvPr id="1026" name="Picture 2" descr="http://cdn.someecards.com/someecards/usercards/1341188714925_18468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592" y="365442"/>
            <a:ext cx="5531008" cy="3871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04594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0"/>
            <a:ext cx="9720072" cy="1068946"/>
          </a:xfrm>
        </p:spPr>
        <p:txBody>
          <a:bodyPr/>
          <a:lstStyle/>
          <a:p>
            <a:r>
              <a:rPr lang="en-US" dirty="0" smtClean="0"/>
              <a:t>Sentences 19 &amp; 20</a:t>
            </a:r>
            <a:endParaRPr lang="en-US" dirty="0"/>
          </a:p>
        </p:txBody>
      </p:sp>
      <p:sp>
        <p:nvSpPr>
          <p:cNvPr id="3" name="Content Placeholder 2"/>
          <p:cNvSpPr>
            <a:spLocks noGrp="1"/>
          </p:cNvSpPr>
          <p:nvPr>
            <p:ph idx="1"/>
          </p:nvPr>
        </p:nvSpPr>
        <p:spPr>
          <a:xfrm>
            <a:off x="1024128" y="1068946"/>
            <a:ext cx="10966103" cy="5679583"/>
          </a:xfrm>
        </p:spPr>
        <p:txBody>
          <a:bodyPr>
            <a:normAutofit fontScale="77500" lnSpcReduction="20000"/>
          </a:bodyPr>
          <a:lstStyle/>
          <a:p>
            <a:r>
              <a:rPr lang="en-US" sz="6000" dirty="0"/>
              <a:t>19. like most of the worlds epics The Odyssey is a blend of fact and legend</a:t>
            </a:r>
          </a:p>
          <a:p>
            <a:r>
              <a:rPr lang="en-US" sz="6000" dirty="0"/>
              <a:t> </a:t>
            </a:r>
          </a:p>
          <a:p>
            <a:r>
              <a:rPr lang="en-US" sz="6000" dirty="0"/>
              <a:t> </a:t>
            </a:r>
          </a:p>
          <a:p>
            <a:r>
              <a:rPr lang="en-US" sz="6000" dirty="0"/>
              <a:t>20.  yes </a:t>
            </a:r>
            <a:r>
              <a:rPr lang="en-US" sz="6000" dirty="0" err="1"/>
              <a:t>terri</a:t>
            </a:r>
            <a:r>
              <a:rPr lang="en-US" sz="6000" dirty="0"/>
              <a:t> won the contest but at the time we </a:t>
            </a:r>
            <a:r>
              <a:rPr lang="en-US" sz="6000" dirty="0" err="1"/>
              <a:t>dont</a:t>
            </a:r>
            <a:r>
              <a:rPr lang="en-US" sz="6000" dirty="0"/>
              <a:t> know that she had</a:t>
            </a:r>
          </a:p>
          <a:p>
            <a:r>
              <a:rPr lang="en-US" sz="6000" dirty="0"/>
              <a:t> </a:t>
            </a:r>
          </a:p>
          <a:p>
            <a:r>
              <a:rPr lang="en-US" sz="6000" dirty="0"/>
              <a:t> </a:t>
            </a:r>
          </a:p>
          <a:p>
            <a:r>
              <a:rPr lang="en-US" sz="6000" dirty="0"/>
              <a:t> </a:t>
            </a:r>
          </a:p>
        </p:txBody>
      </p:sp>
    </p:spTree>
    <p:extLst>
      <p:ext uri="{BB962C8B-B14F-4D97-AF65-F5344CB8AC3E}">
        <p14:creationId xmlns:p14="http://schemas.microsoft.com/office/powerpoint/2010/main" val="19605814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638277"/>
          </a:xfrm>
        </p:spPr>
        <p:txBody>
          <a:bodyPr>
            <a:normAutofit fontScale="90000"/>
          </a:bodyPr>
          <a:lstStyle/>
          <a:p>
            <a:r>
              <a:rPr lang="en-US" dirty="0" smtClean="0"/>
              <a:t>Sentence 19 correction</a:t>
            </a:r>
            <a:endParaRPr lang="en-US" dirty="0"/>
          </a:p>
        </p:txBody>
      </p:sp>
      <p:sp>
        <p:nvSpPr>
          <p:cNvPr id="3" name="Content Placeholder 2"/>
          <p:cNvSpPr>
            <a:spLocks noGrp="1"/>
          </p:cNvSpPr>
          <p:nvPr>
            <p:ph idx="1"/>
          </p:nvPr>
        </p:nvSpPr>
        <p:spPr>
          <a:xfrm>
            <a:off x="1024128" y="1223493"/>
            <a:ext cx="10966103" cy="5537915"/>
          </a:xfrm>
        </p:spPr>
        <p:txBody>
          <a:bodyPr>
            <a:normAutofit fontScale="77500" lnSpcReduction="20000"/>
          </a:bodyPr>
          <a:lstStyle/>
          <a:p>
            <a:pPr marL="0" indent="0">
              <a:buNone/>
            </a:pPr>
            <a:r>
              <a:rPr lang="en-US" sz="4400" dirty="0" smtClean="0"/>
              <a:t>19</a:t>
            </a:r>
            <a:r>
              <a:rPr lang="en-US" sz="4400" dirty="0"/>
              <a:t>. like most of the worlds epics The Odyssey is a blend of fact and legend</a:t>
            </a:r>
          </a:p>
          <a:p>
            <a:r>
              <a:rPr lang="en-US" sz="4400" dirty="0"/>
              <a:t> </a:t>
            </a:r>
          </a:p>
          <a:p>
            <a:r>
              <a:rPr lang="en-US" sz="4400" dirty="0"/>
              <a:t> </a:t>
            </a:r>
          </a:p>
          <a:p>
            <a:r>
              <a:rPr lang="en-US" sz="4400" dirty="0"/>
              <a:t> </a:t>
            </a:r>
          </a:p>
          <a:p>
            <a:r>
              <a:rPr lang="en-US" sz="4400" dirty="0"/>
              <a:t>19. </a:t>
            </a:r>
            <a:r>
              <a:rPr lang="en-US" sz="4400" b="1" dirty="0"/>
              <a:t>L</a:t>
            </a:r>
            <a:r>
              <a:rPr lang="en-US" sz="4400" dirty="0"/>
              <a:t>ike most of the world</a:t>
            </a:r>
            <a:r>
              <a:rPr lang="en-US" sz="4400" b="1" dirty="0"/>
              <a:t>’s</a:t>
            </a:r>
            <a:r>
              <a:rPr lang="en-US" sz="4400" dirty="0"/>
              <a:t> epics, </a:t>
            </a:r>
            <a:r>
              <a:rPr lang="en-US" sz="4400" b="1" u="sng" dirty="0"/>
              <a:t>The Odyssey</a:t>
            </a:r>
            <a:r>
              <a:rPr lang="en-US" sz="4400" dirty="0"/>
              <a:t> is a blend of fact and legend</a:t>
            </a:r>
            <a:r>
              <a:rPr lang="en-US" sz="4400" b="1" dirty="0"/>
              <a:t>.</a:t>
            </a:r>
            <a:endParaRPr lang="en-US" sz="4400" dirty="0"/>
          </a:p>
          <a:p>
            <a:r>
              <a:rPr lang="en-US" sz="4400" b="1" dirty="0"/>
              <a:t>A comma is needed after an introductory phrase or clause.</a:t>
            </a:r>
            <a:endParaRPr lang="en-US" sz="4400" dirty="0"/>
          </a:p>
          <a:p>
            <a:r>
              <a:rPr lang="en-US" sz="4400" b="1" dirty="0"/>
              <a:t>Anything that you underline when you are writing, would be typed in italics.</a:t>
            </a:r>
            <a:endParaRPr lang="en-US" sz="4400" dirty="0"/>
          </a:p>
          <a:p>
            <a:r>
              <a:rPr lang="en-US" sz="4400" b="1" dirty="0"/>
              <a:t> </a:t>
            </a:r>
            <a:endParaRPr lang="en-US" sz="4400" dirty="0"/>
          </a:p>
        </p:txBody>
      </p:sp>
    </p:spTree>
    <p:extLst>
      <p:ext uri="{BB962C8B-B14F-4D97-AF65-F5344CB8AC3E}">
        <p14:creationId xmlns:p14="http://schemas.microsoft.com/office/powerpoint/2010/main" val="238749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1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1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125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12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125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125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125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15910"/>
            <a:ext cx="9720072" cy="978794"/>
          </a:xfrm>
        </p:spPr>
        <p:txBody>
          <a:bodyPr/>
          <a:lstStyle/>
          <a:p>
            <a:r>
              <a:rPr lang="en-US" dirty="0" smtClean="0"/>
              <a:t>sentence 20 correction</a:t>
            </a:r>
            <a:endParaRPr lang="en-US" dirty="0"/>
          </a:p>
        </p:txBody>
      </p:sp>
      <p:sp>
        <p:nvSpPr>
          <p:cNvPr id="3" name="Content Placeholder 2"/>
          <p:cNvSpPr>
            <a:spLocks noGrp="1"/>
          </p:cNvSpPr>
          <p:nvPr>
            <p:ph idx="1"/>
          </p:nvPr>
        </p:nvSpPr>
        <p:spPr>
          <a:xfrm>
            <a:off x="1024128" y="965915"/>
            <a:ext cx="10863072" cy="5743978"/>
          </a:xfrm>
        </p:spPr>
        <p:txBody>
          <a:bodyPr>
            <a:normAutofit fontScale="47500" lnSpcReduction="20000"/>
          </a:bodyPr>
          <a:lstStyle/>
          <a:p>
            <a:r>
              <a:rPr lang="en-US" sz="6000" dirty="0"/>
              <a:t>20.  yes </a:t>
            </a:r>
            <a:r>
              <a:rPr lang="en-US" sz="6000" dirty="0" err="1"/>
              <a:t>terri</a:t>
            </a:r>
            <a:r>
              <a:rPr lang="en-US" sz="6000" dirty="0"/>
              <a:t> won the contest but at the time we </a:t>
            </a:r>
            <a:r>
              <a:rPr lang="en-US" sz="6000" dirty="0" err="1"/>
              <a:t>dont</a:t>
            </a:r>
            <a:r>
              <a:rPr lang="en-US" sz="6000" dirty="0"/>
              <a:t> know that she had</a:t>
            </a:r>
          </a:p>
          <a:p>
            <a:r>
              <a:rPr lang="en-US" sz="6000" dirty="0"/>
              <a:t> </a:t>
            </a:r>
          </a:p>
          <a:p>
            <a:r>
              <a:rPr lang="en-US" sz="6000" b="1" dirty="0"/>
              <a:t> </a:t>
            </a:r>
            <a:endParaRPr lang="en-US" sz="6000" dirty="0"/>
          </a:p>
          <a:p>
            <a:r>
              <a:rPr lang="en-US" sz="6000" dirty="0"/>
              <a:t>20.  </a:t>
            </a:r>
            <a:r>
              <a:rPr lang="en-US" sz="6000" b="1" dirty="0"/>
              <a:t>Y</a:t>
            </a:r>
            <a:r>
              <a:rPr lang="en-US" sz="6000" dirty="0"/>
              <a:t>es</a:t>
            </a:r>
            <a:r>
              <a:rPr lang="en-US" sz="6000" b="1" dirty="0"/>
              <a:t>,</a:t>
            </a:r>
            <a:r>
              <a:rPr lang="en-US" sz="6000" dirty="0"/>
              <a:t> </a:t>
            </a:r>
            <a:r>
              <a:rPr lang="en-US" sz="6000" b="1" dirty="0"/>
              <a:t>T</a:t>
            </a:r>
            <a:r>
              <a:rPr lang="en-US" sz="6000" dirty="0"/>
              <a:t>erri won the contest</a:t>
            </a:r>
            <a:r>
              <a:rPr lang="en-US" sz="6000" b="1" dirty="0"/>
              <a:t>,</a:t>
            </a:r>
            <a:r>
              <a:rPr lang="en-US" sz="6000" dirty="0"/>
              <a:t> but at the time, we </a:t>
            </a:r>
            <a:r>
              <a:rPr lang="en-US" sz="6000" b="1" dirty="0"/>
              <a:t>did</a:t>
            </a:r>
            <a:r>
              <a:rPr lang="en-US" sz="6000" dirty="0"/>
              <a:t>n’t know that she had</a:t>
            </a:r>
            <a:r>
              <a:rPr lang="en-US" sz="6000" dirty="0" smtClean="0"/>
              <a:t>.</a:t>
            </a:r>
          </a:p>
          <a:p>
            <a:endParaRPr lang="en-US" sz="6000" dirty="0"/>
          </a:p>
          <a:p>
            <a:r>
              <a:rPr lang="en-US" sz="6000" b="1" dirty="0"/>
              <a:t>20.  *Comma after introductory word “</a:t>
            </a:r>
            <a:r>
              <a:rPr lang="en-US" sz="6000" b="1" i="1" dirty="0"/>
              <a:t>yes</a:t>
            </a:r>
            <a:r>
              <a:rPr lang="en-US" sz="6000" b="1" dirty="0"/>
              <a:t>”</a:t>
            </a:r>
            <a:endParaRPr lang="en-US" sz="6000" dirty="0"/>
          </a:p>
          <a:p>
            <a:r>
              <a:rPr lang="en-US" sz="6000" b="1" dirty="0"/>
              <a:t>     *Comma before the conjunction “but” when connecting two</a:t>
            </a:r>
            <a:endParaRPr lang="en-US" sz="6000" dirty="0"/>
          </a:p>
          <a:p>
            <a:r>
              <a:rPr lang="en-US" sz="6000" b="1" dirty="0"/>
              <a:t>       independent clauses (sentences) (Rule #1)</a:t>
            </a:r>
            <a:endParaRPr lang="en-US" sz="6000" dirty="0"/>
          </a:p>
          <a:p>
            <a:r>
              <a:rPr lang="en-US" sz="6000" b="1" dirty="0"/>
              <a:t>     *change “</a:t>
            </a:r>
            <a:r>
              <a:rPr lang="en-US" sz="6000" b="1" i="1" dirty="0"/>
              <a:t>don’t</a:t>
            </a:r>
            <a:r>
              <a:rPr lang="en-US" sz="6000" b="1" dirty="0"/>
              <a:t>” to “</a:t>
            </a:r>
            <a:r>
              <a:rPr lang="en-US" sz="6000" b="1" i="1" dirty="0"/>
              <a:t>didn’t</a:t>
            </a:r>
            <a:r>
              <a:rPr lang="en-US" sz="6000" b="1" dirty="0"/>
              <a:t>” (verb tense)</a:t>
            </a:r>
            <a:endParaRPr lang="en-US" sz="6000" dirty="0"/>
          </a:p>
          <a:p>
            <a:r>
              <a:rPr lang="en-US" sz="6000" b="1" dirty="0"/>
              <a:t> </a:t>
            </a:r>
            <a:endParaRPr lang="en-US" sz="6000" dirty="0"/>
          </a:p>
          <a:p>
            <a:pPr>
              <a:buNone/>
            </a:pPr>
            <a:endParaRPr lang="en-US" sz="6000" dirty="0">
              <a:solidFill>
                <a:schemeClr val="tx2"/>
              </a:solidFill>
            </a:endParaRPr>
          </a:p>
          <a:p>
            <a:endParaRPr lang="en-US" dirty="0"/>
          </a:p>
        </p:txBody>
      </p:sp>
    </p:spTree>
    <p:extLst>
      <p:ext uri="{BB962C8B-B14F-4D97-AF65-F5344CB8AC3E}">
        <p14:creationId xmlns:p14="http://schemas.microsoft.com/office/powerpoint/2010/main" val="71650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1000"/>
                                        <p:tgtEl>
                                          <p:spTgt spid="3">
                                            <p:txEl>
                                              <p:pRg st="7" end="7"/>
                                            </p:txEl>
                                          </p:spTgt>
                                        </p:tgtEl>
                                      </p:cBhvr>
                                    </p:animEffect>
                                    <p:anim calcmode="lin" valueType="num">
                                      <p:cBhvr>
                                        <p:cTn id="2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1000"/>
                                        <p:tgtEl>
                                          <p:spTgt spid="3">
                                            <p:txEl>
                                              <p:pRg st="8" end="8"/>
                                            </p:txEl>
                                          </p:spTgt>
                                        </p:tgtEl>
                                      </p:cBhvr>
                                    </p:animEffect>
                                    <p:anim calcmode="lin" valueType="num">
                                      <p:cBhvr>
                                        <p:cTn id="2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90152"/>
            <a:ext cx="9720072" cy="798490"/>
          </a:xfrm>
        </p:spPr>
        <p:txBody>
          <a:bodyPr/>
          <a:lstStyle/>
          <a:p>
            <a:r>
              <a:rPr lang="en-US" dirty="0" smtClean="0"/>
              <a:t>Week #4, sentences 21 &amp; 22</a:t>
            </a:r>
            <a:endParaRPr lang="en-US" dirty="0"/>
          </a:p>
        </p:txBody>
      </p:sp>
      <p:sp>
        <p:nvSpPr>
          <p:cNvPr id="3" name="Content Placeholder 2"/>
          <p:cNvSpPr>
            <a:spLocks noGrp="1"/>
          </p:cNvSpPr>
          <p:nvPr>
            <p:ph idx="1"/>
          </p:nvPr>
        </p:nvSpPr>
        <p:spPr>
          <a:xfrm>
            <a:off x="1024128" y="798490"/>
            <a:ext cx="11030497" cy="5962918"/>
          </a:xfrm>
        </p:spPr>
        <p:txBody>
          <a:bodyPr>
            <a:normAutofit fontScale="55000" lnSpcReduction="20000"/>
          </a:bodyPr>
          <a:lstStyle/>
          <a:p>
            <a:endParaRPr lang="en-US" sz="6600" dirty="0" smtClean="0"/>
          </a:p>
          <a:p>
            <a:r>
              <a:rPr lang="en-US" sz="6600" dirty="0" smtClean="0"/>
              <a:t>21</a:t>
            </a:r>
            <a:r>
              <a:rPr lang="en-US" sz="6600" dirty="0"/>
              <a:t>.  having finished her tour of service Capt. Hodges requested a transfer to the United States.</a:t>
            </a:r>
          </a:p>
          <a:p>
            <a:r>
              <a:rPr lang="en-US" sz="6600" dirty="0"/>
              <a:t>(Rules 1, 5, 10, 28)</a:t>
            </a:r>
          </a:p>
          <a:p>
            <a:r>
              <a:rPr lang="en-US" sz="6600" dirty="0"/>
              <a:t> </a:t>
            </a:r>
          </a:p>
          <a:p>
            <a:r>
              <a:rPr lang="en-US" sz="6600" dirty="0"/>
              <a:t> </a:t>
            </a:r>
          </a:p>
          <a:p>
            <a:r>
              <a:rPr lang="en-US" sz="6600" dirty="0"/>
              <a:t>22.  in order to </a:t>
            </a:r>
            <a:r>
              <a:rPr lang="en-US" sz="6600" dirty="0" smtClean="0"/>
              <a:t>interest </a:t>
            </a:r>
            <a:r>
              <a:rPr lang="en-US" sz="6600" dirty="0" err="1"/>
              <a:t>larry</a:t>
            </a:r>
            <a:r>
              <a:rPr lang="en-US" sz="6600" dirty="0"/>
              <a:t> the job has got to be made more challenging </a:t>
            </a:r>
            <a:r>
              <a:rPr lang="en-US" sz="6600" dirty="0" err="1"/>
              <a:t>lori</a:t>
            </a:r>
            <a:r>
              <a:rPr lang="en-US" sz="6600" dirty="0"/>
              <a:t> stated</a:t>
            </a:r>
          </a:p>
          <a:p>
            <a:r>
              <a:rPr lang="en-US" sz="6600" dirty="0"/>
              <a:t>(Rules 1, 4, 26)</a:t>
            </a:r>
          </a:p>
          <a:p>
            <a:r>
              <a:rPr lang="en-US" sz="6600" dirty="0"/>
              <a:t> </a:t>
            </a:r>
          </a:p>
          <a:p>
            <a:r>
              <a:rPr lang="en-US" sz="6600" dirty="0"/>
              <a:t> </a:t>
            </a:r>
          </a:p>
          <a:p>
            <a:pPr>
              <a:buNone/>
            </a:pPr>
            <a:endParaRPr lang="en-US" sz="2400" dirty="0">
              <a:solidFill>
                <a:schemeClr val="tx2"/>
              </a:solidFill>
            </a:endParaRPr>
          </a:p>
          <a:p>
            <a:endParaRPr lang="en-US" dirty="0"/>
          </a:p>
        </p:txBody>
      </p:sp>
    </p:spTree>
    <p:extLst>
      <p:ext uri="{BB962C8B-B14F-4D97-AF65-F5344CB8AC3E}">
        <p14:creationId xmlns:p14="http://schemas.microsoft.com/office/powerpoint/2010/main" val="2706246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28790"/>
            <a:ext cx="9720072" cy="888642"/>
          </a:xfrm>
        </p:spPr>
        <p:txBody>
          <a:bodyPr>
            <a:normAutofit/>
          </a:bodyPr>
          <a:lstStyle/>
          <a:p>
            <a:r>
              <a:rPr lang="en-US" dirty="0" smtClean="0"/>
              <a:t>Sentence 21 Correction</a:t>
            </a:r>
            <a:endParaRPr lang="en-US" dirty="0"/>
          </a:p>
        </p:txBody>
      </p:sp>
      <p:sp>
        <p:nvSpPr>
          <p:cNvPr id="3" name="Content Placeholder 2"/>
          <p:cNvSpPr>
            <a:spLocks noGrp="1"/>
          </p:cNvSpPr>
          <p:nvPr>
            <p:ph idx="1"/>
          </p:nvPr>
        </p:nvSpPr>
        <p:spPr>
          <a:xfrm>
            <a:off x="1024128" y="1017433"/>
            <a:ext cx="10978982" cy="5705340"/>
          </a:xfrm>
        </p:spPr>
        <p:txBody>
          <a:bodyPr>
            <a:normAutofit fontScale="77500" lnSpcReduction="20000"/>
          </a:bodyPr>
          <a:lstStyle/>
          <a:p>
            <a:r>
              <a:rPr lang="en-US" sz="4400" dirty="0"/>
              <a:t>21.  Having finished her tour of service, Capt. Hodges requested a transfer to the United States. </a:t>
            </a:r>
            <a:endParaRPr lang="en-US" sz="4400" dirty="0" smtClean="0"/>
          </a:p>
          <a:p>
            <a:endParaRPr lang="en-US" sz="4400" dirty="0"/>
          </a:p>
          <a:p>
            <a:r>
              <a:rPr lang="en-US" sz="4400" b="1" dirty="0"/>
              <a:t>21.  *“</a:t>
            </a:r>
            <a:r>
              <a:rPr lang="en-US" sz="4400" b="1" i="1" dirty="0"/>
              <a:t>Having finished her tour of service,”</a:t>
            </a:r>
            <a:r>
              <a:rPr lang="en-US" sz="4400" b="1" dirty="0"/>
              <a:t> Comma after the introductory (participial) phrase [Same as Sentences #1 and #2</a:t>
            </a:r>
            <a:r>
              <a:rPr lang="en-US" sz="4400" b="1" dirty="0" smtClean="0"/>
              <a:t>]</a:t>
            </a:r>
          </a:p>
          <a:p>
            <a:endParaRPr lang="en-US" sz="4400" dirty="0"/>
          </a:p>
          <a:p>
            <a:r>
              <a:rPr lang="en-US" sz="4400" b="1" dirty="0"/>
              <a:t>     *Capitalize and abbreviate the title “Captain”(Capt.)</a:t>
            </a:r>
            <a:endParaRPr lang="en-US" sz="4400" dirty="0"/>
          </a:p>
          <a:p>
            <a:r>
              <a:rPr lang="en-US" sz="4400" b="1" dirty="0"/>
              <a:t>     </a:t>
            </a:r>
            <a:endParaRPr lang="en-US" sz="4400" dirty="0"/>
          </a:p>
          <a:p>
            <a:pPr lvl="4"/>
            <a:r>
              <a:rPr lang="en-US" sz="3600" dirty="0"/>
              <a:t>Grammar Rules— 1, 5, 10,</a:t>
            </a:r>
          </a:p>
          <a:p>
            <a:r>
              <a:rPr lang="en-US" sz="4400" b="1" dirty="0"/>
              <a:t> </a:t>
            </a:r>
            <a:endParaRPr lang="en-US" sz="4400" dirty="0"/>
          </a:p>
          <a:p>
            <a:endParaRPr lang="en-US" dirty="0"/>
          </a:p>
        </p:txBody>
      </p:sp>
    </p:spTree>
    <p:extLst>
      <p:ext uri="{BB962C8B-B14F-4D97-AF65-F5344CB8AC3E}">
        <p14:creationId xmlns:p14="http://schemas.microsoft.com/office/powerpoint/2010/main" val="130731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1500"/>
                                        <p:tgtEl>
                                          <p:spTgt spid="3">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circle(in)">
                                      <p:cBhvr>
                                        <p:cTn id="10" dur="1500"/>
                                        <p:tgtEl>
                                          <p:spTgt spid="3">
                                            <p:txEl>
                                              <p:pRg st="4" end="4"/>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circle(in)">
                                      <p:cBhvr>
                                        <p:cTn id="13" dur="1500"/>
                                        <p:tgtEl>
                                          <p:spTgt spid="3">
                                            <p:txEl>
                                              <p:pRg st="5" end="5"/>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circle(in)">
                                      <p:cBhvr>
                                        <p:cTn id="16" dur="1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613" y="123121"/>
            <a:ext cx="9720072" cy="739764"/>
          </a:xfrm>
        </p:spPr>
        <p:txBody>
          <a:bodyPr/>
          <a:lstStyle/>
          <a:p>
            <a:r>
              <a:rPr lang="en-US" dirty="0" smtClean="0"/>
              <a:t>sentence 22 correction</a:t>
            </a:r>
            <a:endParaRPr lang="en-US" dirty="0"/>
          </a:p>
        </p:txBody>
      </p:sp>
      <p:sp>
        <p:nvSpPr>
          <p:cNvPr id="3" name="Content Placeholder 2"/>
          <p:cNvSpPr>
            <a:spLocks noGrp="1"/>
          </p:cNvSpPr>
          <p:nvPr>
            <p:ph idx="1"/>
          </p:nvPr>
        </p:nvSpPr>
        <p:spPr>
          <a:xfrm>
            <a:off x="715035" y="862885"/>
            <a:ext cx="11476965" cy="5872766"/>
          </a:xfrm>
        </p:spPr>
        <p:txBody>
          <a:bodyPr>
            <a:normAutofit fontScale="55000" lnSpcReduction="20000"/>
          </a:bodyPr>
          <a:lstStyle/>
          <a:p>
            <a:r>
              <a:rPr lang="en-US" sz="4800" dirty="0" smtClean="0"/>
              <a:t>22</a:t>
            </a:r>
            <a:r>
              <a:rPr lang="en-US" sz="4800" dirty="0"/>
              <a:t>.  in order to </a:t>
            </a:r>
            <a:r>
              <a:rPr lang="en-US" sz="4800" dirty="0" smtClean="0"/>
              <a:t>interest </a:t>
            </a:r>
            <a:r>
              <a:rPr lang="en-US" sz="4800" dirty="0" err="1"/>
              <a:t>larry</a:t>
            </a:r>
            <a:r>
              <a:rPr lang="en-US" sz="4800" dirty="0"/>
              <a:t> the job has got to be made more challenging </a:t>
            </a:r>
            <a:r>
              <a:rPr lang="en-US" sz="4800" dirty="0" err="1"/>
              <a:t>lori</a:t>
            </a:r>
            <a:r>
              <a:rPr lang="en-US" sz="4800" dirty="0"/>
              <a:t> stated</a:t>
            </a:r>
          </a:p>
          <a:p>
            <a:r>
              <a:rPr lang="en-US" sz="4800" dirty="0"/>
              <a:t>(Rules 1, 4, 26)</a:t>
            </a:r>
          </a:p>
          <a:p>
            <a:r>
              <a:rPr lang="en-US" sz="4800" dirty="0"/>
              <a:t> </a:t>
            </a:r>
          </a:p>
          <a:p>
            <a:r>
              <a:rPr lang="en-US" sz="4800" dirty="0"/>
              <a:t>22.  “In order to interest Larry, the job has to be made more challenging,” Lori stated</a:t>
            </a:r>
            <a:r>
              <a:rPr lang="en-US" sz="4800" dirty="0" smtClean="0"/>
              <a:t>.</a:t>
            </a:r>
          </a:p>
          <a:p>
            <a:endParaRPr lang="en-US" sz="4800" dirty="0"/>
          </a:p>
          <a:p>
            <a:r>
              <a:rPr lang="en-US" sz="4800" b="1" dirty="0"/>
              <a:t>22.  *Quotation marks around exact words of a speaker (Rule #4)</a:t>
            </a:r>
            <a:endParaRPr lang="en-US" sz="4800" dirty="0"/>
          </a:p>
          <a:p>
            <a:r>
              <a:rPr lang="en-US" sz="4800" b="1" dirty="0"/>
              <a:t>     *Comma after the introductory participial phrase “</a:t>
            </a:r>
            <a:r>
              <a:rPr lang="en-US" sz="4800" b="1" i="1" dirty="0"/>
              <a:t>In order to </a:t>
            </a:r>
            <a:endParaRPr lang="en-US" sz="4800" dirty="0"/>
          </a:p>
          <a:p>
            <a:r>
              <a:rPr lang="en-US" sz="4800" b="1" i="1" dirty="0"/>
              <a:t>interest</a:t>
            </a:r>
            <a:r>
              <a:rPr lang="en-US" sz="4800" b="1" dirty="0"/>
              <a:t> </a:t>
            </a:r>
            <a:r>
              <a:rPr lang="en-US" sz="4800" b="1" i="1" dirty="0"/>
              <a:t>Larry</a:t>
            </a:r>
            <a:r>
              <a:rPr lang="en-US" sz="4800" b="1" dirty="0"/>
              <a:t>,”</a:t>
            </a:r>
            <a:endParaRPr lang="en-US" sz="4800" dirty="0"/>
          </a:p>
          <a:p>
            <a:r>
              <a:rPr lang="en-US" sz="4800" b="1" dirty="0" smtClean="0"/>
              <a:t>*</a:t>
            </a:r>
            <a:r>
              <a:rPr lang="en-US" sz="4800" b="1" dirty="0"/>
              <a:t>Don’t use the word “</a:t>
            </a:r>
            <a:r>
              <a:rPr lang="en-US" sz="4800" b="1" i="1" dirty="0"/>
              <a:t>got</a:t>
            </a:r>
            <a:r>
              <a:rPr lang="en-US" sz="4800" b="1" dirty="0"/>
              <a:t>” as a helping verb (Rule #26)</a:t>
            </a:r>
            <a:endParaRPr lang="en-US" sz="4800" dirty="0"/>
          </a:p>
          <a:p>
            <a:r>
              <a:rPr lang="en-US" sz="4800" b="1" dirty="0"/>
              <a:t>     *Capitalize the proper nouns “</a:t>
            </a:r>
            <a:r>
              <a:rPr lang="en-US" sz="4800" b="1" i="1" dirty="0"/>
              <a:t>Larry</a:t>
            </a:r>
            <a:r>
              <a:rPr lang="en-US" sz="4800" b="1" dirty="0"/>
              <a:t>” and “</a:t>
            </a:r>
            <a:r>
              <a:rPr lang="en-US" sz="4800" b="1" i="1" dirty="0"/>
              <a:t>Lori</a:t>
            </a:r>
            <a:r>
              <a:rPr lang="en-US" sz="4800" b="1" dirty="0"/>
              <a:t>”</a:t>
            </a:r>
            <a:endParaRPr lang="en-US" sz="4800" dirty="0"/>
          </a:p>
          <a:p>
            <a:r>
              <a:rPr lang="en-US" sz="4800" dirty="0"/>
              <a:t>Grammar Rules—1, 7, 8, 9, 15, 16, 18, 23</a:t>
            </a:r>
          </a:p>
          <a:p>
            <a:r>
              <a:rPr lang="en-US" sz="4800" b="1" dirty="0"/>
              <a:t> </a:t>
            </a:r>
            <a:endParaRPr lang="en-US" sz="4800" dirty="0"/>
          </a:p>
          <a:p>
            <a:endParaRPr lang="en-US" dirty="0"/>
          </a:p>
        </p:txBody>
      </p:sp>
    </p:spTree>
    <p:extLst>
      <p:ext uri="{BB962C8B-B14F-4D97-AF65-F5344CB8AC3E}">
        <p14:creationId xmlns:p14="http://schemas.microsoft.com/office/powerpoint/2010/main" val="278443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1500"/>
                                        <p:tgtEl>
                                          <p:spTgt spid="3">
                                            <p:txEl>
                                              <p:pRg st="3" end="3"/>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arn(inVertical)">
                                      <p:cBhvr>
                                        <p:cTn id="10" dur="1500"/>
                                        <p:tgtEl>
                                          <p:spTgt spid="3">
                                            <p:txEl>
                                              <p:pRg st="5" end="5"/>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arn(inVertical)">
                                      <p:cBhvr>
                                        <p:cTn id="13" dur="1500"/>
                                        <p:tgtEl>
                                          <p:spTgt spid="3">
                                            <p:txEl>
                                              <p:pRg st="6" end="6"/>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barn(inVertical)">
                                      <p:cBhvr>
                                        <p:cTn id="16" dur="1500"/>
                                        <p:tgtEl>
                                          <p:spTgt spid="3">
                                            <p:txEl>
                                              <p:pRg st="7" end="7"/>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barn(inVertical)">
                                      <p:cBhvr>
                                        <p:cTn id="19" dur="1500"/>
                                        <p:tgtEl>
                                          <p:spTgt spid="3">
                                            <p:txEl>
                                              <p:pRg st="8" end="8"/>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barn(inVertical)">
                                      <p:cBhvr>
                                        <p:cTn id="22" dur="1500"/>
                                        <p:tgtEl>
                                          <p:spTgt spid="3">
                                            <p:txEl>
                                              <p:pRg st="9" end="9"/>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Effect transition="in" filter="barn(inVertical)">
                                      <p:cBhvr>
                                        <p:cTn id="25" dur="1500"/>
                                        <p:tgtEl>
                                          <p:spTgt spid="3">
                                            <p:txEl>
                                              <p:pRg st="10" end="10"/>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11" end="11"/>
                                            </p:txEl>
                                          </p:spTgt>
                                        </p:tgtEl>
                                        <p:attrNameLst>
                                          <p:attrName>style.visibility</p:attrName>
                                        </p:attrNameLst>
                                      </p:cBhvr>
                                      <p:to>
                                        <p:strVal val="visible"/>
                                      </p:to>
                                    </p:set>
                                    <p:animEffect transition="in" filter="barn(inVertical)">
                                      <p:cBhvr>
                                        <p:cTn id="28" dur="1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0"/>
            <a:ext cx="9720072" cy="811369"/>
          </a:xfrm>
        </p:spPr>
        <p:txBody>
          <a:bodyPr/>
          <a:lstStyle/>
          <a:p>
            <a:r>
              <a:rPr lang="en-US" dirty="0" smtClean="0"/>
              <a:t>sentences 23 &amp; 24</a:t>
            </a:r>
            <a:endParaRPr lang="en-US" dirty="0"/>
          </a:p>
        </p:txBody>
      </p:sp>
      <p:sp>
        <p:nvSpPr>
          <p:cNvPr id="3" name="Content Placeholder 2"/>
          <p:cNvSpPr>
            <a:spLocks noGrp="1"/>
          </p:cNvSpPr>
          <p:nvPr>
            <p:ph idx="1"/>
          </p:nvPr>
        </p:nvSpPr>
        <p:spPr>
          <a:xfrm>
            <a:off x="856703" y="669702"/>
            <a:ext cx="11185043" cy="5962918"/>
          </a:xfrm>
        </p:spPr>
        <p:txBody>
          <a:bodyPr>
            <a:normAutofit fontScale="55000" lnSpcReduction="20000"/>
          </a:bodyPr>
          <a:lstStyle/>
          <a:p>
            <a:endParaRPr lang="en-US" sz="6000" dirty="0" smtClean="0"/>
          </a:p>
          <a:p>
            <a:r>
              <a:rPr lang="en-US" sz="6000" dirty="0" smtClean="0"/>
              <a:t>23</a:t>
            </a:r>
            <a:r>
              <a:rPr lang="en-US" sz="6000" dirty="0"/>
              <a:t>.  having walked for 3 miles </a:t>
            </a:r>
            <a:r>
              <a:rPr lang="en-US" sz="6000" dirty="0" err="1"/>
              <a:t>i</a:t>
            </a:r>
            <a:r>
              <a:rPr lang="en-US" sz="6000" dirty="0"/>
              <a:t> need to set down relax a while and the enjoyment of a cool drink of water</a:t>
            </a:r>
          </a:p>
          <a:p>
            <a:r>
              <a:rPr lang="en-US" sz="6000" dirty="0"/>
              <a:t>(Rules 1, 7, 9, 18)</a:t>
            </a:r>
          </a:p>
          <a:p>
            <a:r>
              <a:rPr lang="en-US" sz="6000" dirty="0"/>
              <a:t> </a:t>
            </a:r>
          </a:p>
          <a:p>
            <a:r>
              <a:rPr lang="en-US" sz="6000" dirty="0"/>
              <a:t> </a:t>
            </a:r>
          </a:p>
          <a:p>
            <a:r>
              <a:rPr lang="en-US" sz="6000" dirty="0"/>
              <a:t>24.  oh were expected to read </a:t>
            </a:r>
            <a:r>
              <a:rPr lang="en-US" sz="6000" dirty="0" err="1"/>
              <a:t>julius</a:t>
            </a:r>
            <a:r>
              <a:rPr lang="en-US" sz="6000" dirty="0"/>
              <a:t> </a:t>
            </a:r>
            <a:r>
              <a:rPr lang="en-US" sz="6000" dirty="0" err="1"/>
              <a:t>caesar</a:t>
            </a:r>
            <a:r>
              <a:rPr lang="en-US" sz="6000" dirty="0"/>
              <a:t> one of </a:t>
            </a:r>
            <a:r>
              <a:rPr lang="en-US" sz="6000" dirty="0" err="1"/>
              <a:t>shakespeares</a:t>
            </a:r>
            <a:r>
              <a:rPr lang="en-US" sz="6000" dirty="0"/>
              <a:t> most famous plays if we take this course</a:t>
            </a:r>
          </a:p>
          <a:p>
            <a:r>
              <a:rPr lang="en-US" sz="6000" dirty="0"/>
              <a:t>(Rules 3, 6, 8)</a:t>
            </a:r>
          </a:p>
          <a:p>
            <a:r>
              <a:rPr lang="en-US" sz="6000" dirty="0"/>
              <a:t> </a:t>
            </a:r>
          </a:p>
          <a:p>
            <a:r>
              <a:rPr lang="en-US" sz="6000" dirty="0"/>
              <a:t> </a:t>
            </a:r>
          </a:p>
          <a:p>
            <a:r>
              <a:rPr lang="en-US" sz="6000" dirty="0"/>
              <a:t> </a:t>
            </a:r>
          </a:p>
          <a:p>
            <a:endParaRPr lang="en-US" dirty="0"/>
          </a:p>
        </p:txBody>
      </p:sp>
    </p:spTree>
    <p:extLst>
      <p:ext uri="{BB962C8B-B14F-4D97-AF65-F5344CB8AC3E}">
        <p14:creationId xmlns:p14="http://schemas.microsoft.com/office/powerpoint/2010/main" val="39883285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337" y="0"/>
            <a:ext cx="9720072" cy="373487"/>
          </a:xfrm>
        </p:spPr>
        <p:txBody>
          <a:bodyPr>
            <a:normAutofit fontScale="90000"/>
          </a:bodyPr>
          <a:lstStyle/>
          <a:p>
            <a:r>
              <a:rPr lang="en-US" dirty="0" smtClean="0"/>
              <a:t>Sentence 23 correction</a:t>
            </a:r>
            <a:endParaRPr lang="en-US" dirty="0"/>
          </a:p>
        </p:txBody>
      </p:sp>
      <p:sp>
        <p:nvSpPr>
          <p:cNvPr id="3" name="Content Placeholder 2"/>
          <p:cNvSpPr>
            <a:spLocks noGrp="1"/>
          </p:cNvSpPr>
          <p:nvPr>
            <p:ph idx="1"/>
          </p:nvPr>
        </p:nvSpPr>
        <p:spPr>
          <a:xfrm>
            <a:off x="612004" y="373487"/>
            <a:ext cx="11481258" cy="6387921"/>
          </a:xfrm>
        </p:spPr>
        <p:txBody>
          <a:bodyPr>
            <a:normAutofit fontScale="25000" lnSpcReduction="20000"/>
          </a:bodyPr>
          <a:lstStyle/>
          <a:p>
            <a:r>
              <a:rPr lang="en-US" sz="9600" dirty="0"/>
              <a:t>23.  having walked for 3 miles </a:t>
            </a:r>
            <a:r>
              <a:rPr lang="en-US" sz="9600" dirty="0" err="1"/>
              <a:t>i</a:t>
            </a:r>
            <a:r>
              <a:rPr lang="en-US" sz="9600" dirty="0"/>
              <a:t> need to set down relax a while and the enjoyment of a cool drink of water                           (Rules 1, 7, 9, 18</a:t>
            </a:r>
            <a:r>
              <a:rPr lang="en-US" sz="9600" dirty="0" smtClean="0"/>
              <a:t>)</a:t>
            </a:r>
          </a:p>
          <a:p>
            <a:endParaRPr lang="en-US" sz="9600" dirty="0"/>
          </a:p>
          <a:p>
            <a:r>
              <a:rPr lang="en-US" sz="9600" dirty="0"/>
              <a:t>23.  Having walked for three miles, I need to sit down, relax awhile, and enjoy a cool drink of water.</a:t>
            </a:r>
          </a:p>
          <a:p>
            <a:r>
              <a:rPr lang="en-US" sz="9600" b="1" dirty="0"/>
              <a:t>      *Comma after the introductory participial phrase “</a:t>
            </a:r>
            <a:r>
              <a:rPr lang="en-US" sz="9600" b="1" i="1" dirty="0"/>
              <a:t>Having walked for</a:t>
            </a:r>
            <a:r>
              <a:rPr lang="en-US" sz="9600" b="1" dirty="0"/>
              <a:t> </a:t>
            </a:r>
            <a:endParaRPr lang="en-US" sz="9600" dirty="0"/>
          </a:p>
          <a:p>
            <a:r>
              <a:rPr lang="en-US" sz="9600" b="1" dirty="0"/>
              <a:t>         </a:t>
            </a:r>
            <a:r>
              <a:rPr lang="en-US" sz="9600" b="1" i="1" dirty="0"/>
              <a:t>three miles,</a:t>
            </a:r>
            <a:r>
              <a:rPr lang="en-US" sz="9600" b="1" dirty="0"/>
              <a:t>” </a:t>
            </a:r>
            <a:endParaRPr lang="en-US" sz="9600" dirty="0"/>
          </a:p>
          <a:p>
            <a:r>
              <a:rPr lang="en-US" sz="9600" b="1" dirty="0"/>
              <a:t>       *Whole numbers below 100 (Rule #18)</a:t>
            </a:r>
            <a:endParaRPr lang="en-US" sz="9600" dirty="0"/>
          </a:p>
          <a:p>
            <a:r>
              <a:rPr lang="en-US" sz="9600" b="1" dirty="0"/>
              <a:t>       *Capitalize the personal pronoun “</a:t>
            </a:r>
            <a:r>
              <a:rPr lang="en-US" sz="9600" b="1" i="1" dirty="0"/>
              <a:t>I</a:t>
            </a:r>
            <a:r>
              <a:rPr lang="en-US" sz="9600" b="1" dirty="0"/>
              <a:t>”</a:t>
            </a:r>
            <a:endParaRPr lang="en-US" sz="9600" dirty="0"/>
          </a:p>
          <a:p>
            <a:r>
              <a:rPr lang="en-US" sz="9600" b="1" dirty="0"/>
              <a:t>       *{No colon is used after “</a:t>
            </a:r>
            <a:r>
              <a:rPr lang="en-US" sz="9600" b="1" i="1" dirty="0"/>
              <a:t>I need to…”</a:t>
            </a:r>
            <a:r>
              <a:rPr lang="en-US" sz="9600" b="1" dirty="0"/>
              <a:t> even though it is the beginning of </a:t>
            </a:r>
            <a:endParaRPr lang="en-US" sz="9600" dirty="0"/>
          </a:p>
          <a:p>
            <a:r>
              <a:rPr lang="en-US" sz="9600" b="1" dirty="0" smtClean="0"/>
              <a:t>           a </a:t>
            </a:r>
            <a:r>
              <a:rPr lang="en-US" sz="9600" b="1" dirty="0"/>
              <a:t>list    (Rule #7) Don’t use a colon after a verb}</a:t>
            </a:r>
            <a:endParaRPr lang="en-US" sz="9600" dirty="0"/>
          </a:p>
          <a:p>
            <a:r>
              <a:rPr lang="en-US" sz="9600" b="1" dirty="0"/>
              <a:t>       *Change the word “</a:t>
            </a:r>
            <a:r>
              <a:rPr lang="en-US" sz="9600" b="1" i="1" dirty="0"/>
              <a:t>sit</a:t>
            </a:r>
            <a:r>
              <a:rPr lang="en-US" sz="9600" b="1" dirty="0"/>
              <a:t>” to “</a:t>
            </a:r>
            <a:r>
              <a:rPr lang="en-US" sz="9600" b="1" i="1" dirty="0"/>
              <a:t>set</a:t>
            </a:r>
            <a:r>
              <a:rPr lang="en-US" sz="9600" b="1" dirty="0"/>
              <a:t>” (words often confused)</a:t>
            </a:r>
            <a:endParaRPr lang="en-US" sz="9600" dirty="0"/>
          </a:p>
          <a:p>
            <a:r>
              <a:rPr lang="en-US" sz="9600" b="1" dirty="0"/>
              <a:t>       *Commas after the words “</a:t>
            </a:r>
            <a:r>
              <a:rPr lang="en-US" sz="9600" b="1" i="1" dirty="0"/>
              <a:t>down</a:t>
            </a:r>
            <a:r>
              <a:rPr lang="en-US" sz="9600" b="1" dirty="0"/>
              <a:t>” and “</a:t>
            </a:r>
            <a:r>
              <a:rPr lang="en-US" sz="9600" b="1" i="1" dirty="0"/>
              <a:t>awhile</a:t>
            </a:r>
            <a:r>
              <a:rPr lang="en-US" sz="9600" b="1" dirty="0"/>
              <a:t>” </a:t>
            </a:r>
            <a:r>
              <a:rPr lang="en-US" sz="9600" b="1" dirty="0" smtClean="0"/>
              <a:t>(</a:t>
            </a:r>
            <a:r>
              <a:rPr lang="en-US" sz="9600" b="1" dirty="0"/>
              <a:t>Rule #9) items in a </a:t>
            </a:r>
            <a:endParaRPr lang="en-US" sz="9600" dirty="0"/>
          </a:p>
          <a:p>
            <a:r>
              <a:rPr lang="en-US" sz="9600" b="1" dirty="0" smtClean="0"/>
              <a:t>             series</a:t>
            </a:r>
            <a:endParaRPr lang="en-US" sz="9600" dirty="0"/>
          </a:p>
          <a:p>
            <a:r>
              <a:rPr lang="en-US" sz="9600" b="1" dirty="0"/>
              <a:t>       *Change “</a:t>
            </a:r>
            <a:r>
              <a:rPr lang="en-US" sz="9600" b="1" i="1" dirty="0"/>
              <a:t>a while</a:t>
            </a:r>
            <a:r>
              <a:rPr lang="en-US" sz="9600" b="1" dirty="0"/>
              <a:t>” to the adverb “</a:t>
            </a:r>
            <a:r>
              <a:rPr lang="en-US" sz="9600" b="1" i="1" dirty="0"/>
              <a:t>awhile</a:t>
            </a:r>
            <a:r>
              <a:rPr lang="en-US" sz="9600" b="1" dirty="0"/>
              <a:t>” (relax for a while—noun)</a:t>
            </a:r>
            <a:endParaRPr lang="en-US" sz="9600" dirty="0"/>
          </a:p>
          <a:p>
            <a:r>
              <a:rPr lang="en-US" sz="4800" dirty="0"/>
              <a:t> </a:t>
            </a:r>
          </a:p>
          <a:p>
            <a:endParaRPr lang="en-US" dirty="0"/>
          </a:p>
        </p:txBody>
      </p:sp>
    </p:spTree>
    <p:extLst>
      <p:ext uri="{BB962C8B-B14F-4D97-AF65-F5344CB8AC3E}">
        <p14:creationId xmlns:p14="http://schemas.microsoft.com/office/powerpoint/2010/main" val="4969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1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125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1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125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1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125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12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125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125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125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125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125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125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1250" fill="hold"/>
                                        <p:tgtEl>
                                          <p:spTgt spid="3">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125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1250" fill="hold"/>
                                        <p:tgtEl>
                                          <p:spTgt spid="3">
                                            <p:txEl>
                                              <p:pRg st="10" end="10"/>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125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1250" fill="hold"/>
                                        <p:tgtEl>
                                          <p:spTgt spid="3">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calcmode="lin" valueType="num">
                                      <p:cBhvr additive="base">
                                        <p:cTn id="47" dur="125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8" dur="125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 – Sentence #2 Correction</a:t>
            </a:r>
            <a:endParaRPr lang="en-US" dirty="0"/>
          </a:p>
        </p:txBody>
      </p:sp>
      <p:sp>
        <p:nvSpPr>
          <p:cNvPr id="3" name="Content Placeholder 2"/>
          <p:cNvSpPr>
            <a:spLocks noGrp="1"/>
          </p:cNvSpPr>
          <p:nvPr>
            <p:ph idx="1"/>
          </p:nvPr>
        </p:nvSpPr>
        <p:spPr>
          <a:xfrm>
            <a:off x="882460" y="1970467"/>
            <a:ext cx="9720073" cy="4493439"/>
          </a:xfrm>
        </p:spPr>
        <p:txBody>
          <a:bodyPr>
            <a:normAutofit fontScale="92500" lnSpcReduction="10000"/>
          </a:bodyPr>
          <a:lstStyle/>
          <a:p>
            <a:r>
              <a:rPr lang="en-US" sz="2800" dirty="0"/>
              <a:t>her lyric poetry seems very simple there are more intimate and personal themes then in epic poems</a:t>
            </a:r>
          </a:p>
          <a:p>
            <a:r>
              <a:rPr lang="en-US" sz="2800" dirty="0" smtClean="0"/>
              <a:t>(</a:t>
            </a:r>
            <a:r>
              <a:rPr lang="en-US" sz="2800" dirty="0"/>
              <a:t>Rule 1</a:t>
            </a:r>
            <a:r>
              <a:rPr lang="en-US" sz="2800" dirty="0" smtClean="0"/>
              <a:t>)</a:t>
            </a:r>
            <a:endParaRPr lang="en-US" sz="2800" b="1" dirty="0" smtClean="0"/>
          </a:p>
          <a:p>
            <a:endParaRPr lang="en-US" sz="2800" b="1" dirty="0" smtClean="0"/>
          </a:p>
          <a:p>
            <a:r>
              <a:rPr lang="en-US" sz="2800" b="1" dirty="0" smtClean="0"/>
              <a:t>2. H</a:t>
            </a:r>
            <a:r>
              <a:rPr lang="en-US" sz="2800" dirty="0" smtClean="0"/>
              <a:t>er </a:t>
            </a:r>
            <a:r>
              <a:rPr lang="en-US" sz="2800" dirty="0"/>
              <a:t>lyric poetry seems very simple</a:t>
            </a:r>
            <a:r>
              <a:rPr lang="en-US" sz="2800" b="1" dirty="0"/>
              <a:t>, but</a:t>
            </a:r>
            <a:r>
              <a:rPr lang="en-US" sz="2800" dirty="0"/>
              <a:t> there are more intimate and personal themes </a:t>
            </a:r>
            <a:r>
              <a:rPr lang="en-US" sz="2800" b="1" dirty="0"/>
              <a:t>than</a:t>
            </a:r>
            <a:r>
              <a:rPr lang="en-US" sz="2800" dirty="0"/>
              <a:t> in epic poems.</a:t>
            </a:r>
          </a:p>
          <a:p>
            <a:r>
              <a:rPr lang="en-US" sz="2800" dirty="0"/>
              <a:t> </a:t>
            </a:r>
          </a:p>
          <a:p>
            <a:pPr lvl="1"/>
            <a:r>
              <a:rPr lang="en-US" sz="2400" b="1" dirty="0"/>
              <a:t>Number 2 is a run-on. You can put a comma and conjunction (as is done), or you may put a semicolon.</a:t>
            </a:r>
            <a:endParaRPr lang="en-US" sz="2400" dirty="0"/>
          </a:p>
          <a:p>
            <a:r>
              <a:rPr lang="en-US" sz="2800" b="1" dirty="0"/>
              <a:t> </a:t>
            </a:r>
            <a:endParaRPr lang="en-US" sz="2800" dirty="0"/>
          </a:p>
          <a:p>
            <a:endParaRPr lang="en-US" sz="2800" b="1" dirty="0"/>
          </a:p>
        </p:txBody>
      </p:sp>
    </p:spTree>
    <p:extLst>
      <p:ext uri="{BB962C8B-B14F-4D97-AF65-F5344CB8AC3E}">
        <p14:creationId xmlns:p14="http://schemas.microsoft.com/office/powerpoint/2010/main" val="3780096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095" y="0"/>
            <a:ext cx="9720072" cy="695459"/>
          </a:xfrm>
        </p:spPr>
        <p:txBody>
          <a:bodyPr>
            <a:normAutofit fontScale="90000"/>
          </a:bodyPr>
          <a:lstStyle/>
          <a:p>
            <a:r>
              <a:rPr lang="en-US" dirty="0" smtClean="0"/>
              <a:t>Sentence 23 Correction (Continued)</a:t>
            </a:r>
            <a:endParaRPr lang="en-US" dirty="0"/>
          </a:p>
        </p:txBody>
      </p:sp>
      <p:sp>
        <p:nvSpPr>
          <p:cNvPr id="3" name="Content Placeholder 2"/>
          <p:cNvSpPr>
            <a:spLocks noGrp="1"/>
          </p:cNvSpPr>
          <p:nvPr>
            <p:ph idx="1"/>
          </p:nvPr>
        </p:nvSpPr>
        <p:spPr>
          <a:xfrm>
            <a:off x="727914" y="540913"/>
            <a:ext cx="11249438" cy="6143221"/>
          </a:xfrm>
        </p:spPr>
        <p:txBody>
          <a:bodyPr>
            <a:normAutofit fontScale="40000" lnSpcReduction="20000"/>
          </a:bodyPr>
          <a:lstStyle/>
          <a:p>
            <a:r>
              <a:rPr lang="en-US" sz="4800" b="1" dirty="0"/>
              <a:t> </a:t>
            </a:r>
            <a:r>
              <a:rPr lang="en-US" sz="9600" b="1" dirty="0" smtClean="0"/>
              <a:t>*</a:t>
            </a:r>
            <a:r>
              <a:rPr lang="en-US" sz="9600" b="1" dirty="0"/>
              <a:t>Change “</a:t>
            </a:r>
            <a:r>
              <a:rPr lang="en-US" sz="9600" b="1" i="1" dirty="0"/>
              <a:t>the enjoyment of a cool drink of water</a:t>
            </a:r>
            <a:r>
              <a:rPr lang="en-US" sz="9600" b="1" dirty="0"/>
              <a:t>” to make it parallel to </a:t>
            </a:r>
            <a:r>
              <a:rPr lang="en-US" sz="9600" b="1" dirty="0" smtClean="0"/>
              <a:t>the </a:t>
            </a:r>
            <a:r>
              <a:rPr lang="en-US" sz="9600" b="1" dirty="0"/>
              <a:t>other two items in the series</a:t>
            </a:r>
            <a:endParaRPr lang="en-US" sz="9600" dirty="0"/>
          </a:p>
          <a:p>
            <a:endParaRPr lang="en-US" sz="9600" b="1" i="1" dirty="0" smtClean="0"/>
          </a:p>
          <a:p>
            <a:r>
              <a:rPr lang="en-US" sz="9600" b="1" i="1" dirty="0" smtClean="0"/>
              <a:t>Awhile</a:t>
            </a:r>
            <a:r>
              <a:rPr lang="en-US" sz="9600" b="1" dirty="0" smtClean="0"/>
              <a:t> </a:t>
            </a:r>
            <a:r>
              <a:rPr lang="en-US" sz="9600" dirty="0"/>
              <a:t>is an </a:t>
            </a:r>
            <a:r>
              <a:rPr lang="en-US" sz="9600" u="sng" dirty="0">
                <a:hlinkClick r:id="rId2"/>
              </a:rPr>
              <a:t>adverb</a:t>
            </a:r>
            <a:r>
              <a:rPr lang="en-US" sz="9600" dirty="0"/>
              <a:t> meaning </a:t>
            </a:r>
            <a:r>
              <a:rPr lang="en-US" sz="9600" i="1" dirty="0"/>
              <a:t>for a while</a:t>
            </a:r>
            <a:r>
              <a:rPr lang="en-US" sz="9600" dirty="0"/>
              <a:t>. It usually  follows a </a:t>
            </a:r>
            <a:r>
              <a:rPr lang="en-US" sz="9600" u="sng" dirty="0">
                <a:hlinkClick r:id="rId3"/>
              </a:rPr>
              <a:t>verb</a:t>
            </a:r>
            <a:r>
              <a:rPr lang="en-US" sz="9600" dirty="0"/>
              <a:t>—for example:</a:t>
            </a:r>
          </a:p>
          <a:p>
            <a:r>
              <a:rPr lang="en-US" sz="9600" dirty="0"/>
              <a:t>Guests waited awhile for food … [Indie Wire]</a:t>
            </a:r>
          </a:p>
          <a:p>
            <a:r>
              <a:rPr lang="en-US" sz="4800" dirty="0"/>
              <a:t> </a:t>
            </a:r>
          </a:p>
          <a:p>
            <a:r>
              <a:rPr lang="en-US" sz="9600" dirty="0"/>
              <a:t>When </a:t>
            </a:r>
            <a:r>
              <a:rPr lang="en-US" sz="9600" i="1" dirty="0"/>
              <a:t>while </a:t>
            </a:r>
            <a:r>
              <a:rPr lang="en-US" sz="9600" dirty="0"/>
              <a:t>does not mean the same as </a:t>
            </a:r>
            <a:r>
              <a:rPr lang="en-US" sz="9600" i="1" dirty="0"/>
              <a:t>for a while</a:t>
            </a:r>
            <a:r>
              <a:rPr lang="en-US" sz="9600" dirty="0"/>
              <a:t>, the phrase is two words</a:t>
            </a:r>
            <a:r>
              <a:rPr lang="en-US" sz="9600" i="1" dirty="0"/>
              <a:t>—</a:t>
            </a:r>
            <a:r>
              <a:rPr lang="en-US" sz="9600" b="1" i="1" dirty="0"/>
              <a:t>a while</a:t>
            </a:r>
            <a:r>
              <a:rPr lang="en-US" sz="9600" dirty="0"/>
              <a:t>—for example:</a:t>
            </a:r>
          </a:p>
          <a:p>
            <a:r>
              <a:rPr lang="en-US" sz="9600" dirty="0"/>
              <a:t>But if they give him </a:t>
            </a:r>
            <a:r>
              <a:rPr lang="en-US" sz="9600" i="1" dirty="0"/>
              <a:t>The Tonight Show</a:t>
            </a:r>
            <a:r>
              <a:rPr lang="en-US" sz="9600" dirty="0"/>
              <a:t> back, maybe it ends up all right after a while. [</a:t>
            </a:r>
            <a:r>
              <a:rPr lang="en-US" sz="9600" i="1" u="sng" dirty="0">
                <a:hlinkClick r:id="rId4"/>
              </a:rPr>
              <a:t>Hollywood.com</a:t>
            </a:r>
            <a:r>
              <a:rPr lang="en-US" sz="9600" dirty="0" smtClean="0"/>
              <a:t>]</a:t>
            </a:r>
            <a:endParaRPr lang="en-US" sz="9600" dirty="0"/>
          </a:p>
          <a:p>
            <a:r>
              <a:rPr lang="en-US" sz="9600" dirty="0"/>
              <a:t> </a:t>
            </a:r>
          </a:p>
        </p:txBody>
      </p:sp>
    </p:spTree>
    <p:extLst>
      <p:ext uri="{BB962C8B-B14F-4D97-AF65-F5344CB8AC3E}">
        <p14:creationId xmlns:p14="http://schemas.microsoft.com/office/powerpoint/2010/main" val="20004345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095" y="1"/>
            <a:ext cx="9720072" cy="592428"/>
          </a:xfrm>
        </p:spPr>
        <p:txBody>
          <a:bodyPr>
            <a:normAutofit fontScale="90000"/>
          </a:bodyPr>
          <a:lstStyle/>
          <a:p>
            <a:r>
              <a:rPr lang="en-US" dirty="0" smtClean="0"/>
              <a:t>Sentence 24 Correction</a:t>
            </a:r>
            <a:endParaRPr lang="en-US" dirty="0"/>
          </a:p>
        </p:txBody>
      </p:sp>
      <p:sp>
        <p:nvSpPr>
          <p:cNvPr id="3" name="Content Placeholder 2"/>
          <p:cNvSpPr>
            <a:spLocks noGrp="1"/>
          </p:cNvSpPr>
          <p:nvPr>
            <p:ph idx="1"/>
          </p:nvPr>
        </p:nvSpPr>
        <p:spPr>
          <a:xfrm>
            <a:off x="174123" y="592429"/>
            <a:ext cx="11816108" cy="6065948"/>
          </a:xfrm>
        </p:spPr>
        <p:txBody>
          <a:bodyPr>
            <a:normAutofit fontScale="25000" lnSpcReduction="20000"/>
          </a:bodyPr>
          <a:lstStyle/>
          <a:p>
            <a:r>
              <a:rPr lang="en-US" sz="11200" dirty="0"/>
              <a:t>24.  oh were expected to read </a:t>
            </a:r>
            <a:r>
              <a:rPr lang="en-US" sz="11200" dirty="0" err="1"/>
              <a:t>julius</a:t>
            </a:r>
            <a:r>
              <a:rPr lang="en-US" sz="11200" dirty="0"/>
              <a:t> </a:t>
            </a:r>
            <a:r>
              <a:rPr lang="en-US" sz="11200" dirty="0" err="1"/>
              <a:t>caesar</a:t>
            </a:r>
            <a:r>
              <a:rPr lang="en-US" sz="11200" dirty="0"/>
              <a:t> one of </a:t>
            </a:r>
            <a:r>
              <a:rPr lang="en-US" sz="11200" dirty="0" err="1"/>
              <a:t>shakespeares</a:t>
            </a:r>
            <a:r>
              <a:rPr lang="en-US" sz="11200" dirty="0"/>
              <a:t> most famous plays if we take this course</a:t>
            </a:r>
          </a:p>
          <a:p>
            <a:r>
              <a:rPr lang="en-US" sz="11200" dirty="0"/>
              <a:t> </a:t>
            </a:r>
          </a:p>
          <a:p>
            <a:r>
              <a:rPr lang="en-US" sz="11200" dirty="0"/>
              <a:t>24.  Oh, we’re expected to read </a:t>
            </a:r>
            <a:r>
              <a:rPr lang="en-US" sz="11200" u="sng" dirty="0"/>
              <a:t>Julius Caesar</a:t>
            </a:r>
            <a:r>
              <a:rPr lang="en-US" sz="11200" dirty="0"/>
              <a:t>, one of Shakespeare’s most famous plays, if we take this course</a:t>
            </a:r>
            <a:r>
              <a:rPr lang="en-US" sz="11200" dirty="0" smtClean="0"/>
              <a:t>.</a:t>
            </a:r>
          </a:p>
          <a:p>
            <a:endParaRPr lang="en-US" sz="11200" dirty="0"/>
          </a:p>
          <a:p>
            <a:r>
              <a:rPr lang="en-US" sz="11200" b="1" dirty="0"/>
              <a:t>24.  *Comma after the introductory word “</a:t>
            </a:r>
            <a:r>
              <a:rPr lang="en-US" sz="11200" b="1" i="1" dirty="0"/>
              <a:t>Oh,”</a:t>
            </a:r>
            <a:endParaRPr lang="en-US" sz="11200" dirty="0"/>
          </a:p>
          <a:p>
            <a:r>
              <a:rPr lang="en-US" sz="11200" b="1" dirty="0"/>
              <a:t>     *Apostrophe with “</a:t>
            </a:r>
            <a:r>
              <a:rPr lang="en-US" sz="11200" b="1" i="1" dirty="0"/>
              <a:t>we’re</a:t>
            </a:r>
            <a:r>
              <a:rPr lang="en-US" sz="11200" b="1" dirty="0"/>
              <a:t>” (contraction) and with “</a:t>
            </a:r>
            <a:r>
              <a:rPr lang="en-US" sz="11200" b="1" i="1" dirty="0"/>
              <a:t>Shakespeare’s</a:t>
            </a:r>
            <a:r>
              <a:rPr lang="en-US" sz="11200" b="1" dirty="0"/>
              <a:t>” (possessive)  (Rule #6)</a:t>
            </a:r>
            <a:endParaRPr lang="en-US" sz="11200" dirty="0"/>
          </a:p>
          <a:p>
            <a:r>
              <a:rPr lang="en-US" sz="11200" b="1" dirty="0"/>
              <a:t>     *Capitalize the proper nouns “</a:t>
            </a:r>
            <a:r>
              <a:rPr lang="en-US" sz="11200" b="1" u="sng" dirty="0"/>
              <a:t>Julius Caesar</a:t>
            </a:r>
            <a:r>
              <a:rPr lang="en-US" sz="11200" b="1" dirty="0"/>
              <a:t>” and “</a:t>
            </a:r>
            <a:r>
              <a:rPr lang="en-US" sz="11200" b="1" i="1" dirty="0"/>
              <a:t>Shakespeare</a:t>
            </a:r>
            <a:r>
              <a:rPr lang="en-US" sz="11200" b="1" dirty="0"/>
              <a:t>”</a:t>
            </a:r>
            <a:endParaRPr lang="en-US" sz="11200" dirty="0"/>
          </a:p>
          <a:p>
            <a:r>
              <a:rPr lang="en-US" sz="11200" b="1" dirty="0"/>
              <a:t>     *Underline the play </a:t>
            </a:r>
            <a:r>
              <a:rPr lang="en-US" sz="11200" b="1" u="sng" dirty="0"/>
              <a:t>Julius Caesar</a:t>
            </a:r>
            <a:r>
              <a:rPr lang="en-US" sz="11200" b="1" dirty="0"/>
              <a:t> (Rule #3) {big thing}</a:t>
            </a:r>
            <a:endParaRPr lang="en-US" sz="11200" dirty="0"/>
          </a:p>
          <a:p>
            <a:r>
              <a:rPr lang="en-US" sz="11200" b="1" dirty="0"/>
              <a:t>	-Any underlined “big thing” should be typed in italics.</a:t>
            </a:r>
            <a:endParaRPr lang="en-US" sz="11200" dirty="0"/>
          </a:p>
          <a:p>
            <a:r>
              <a:rPr lang="en-US" sz="11200" b="1" dirty="0"/>
              <a:t>     *Comma around “</a:t>
            </a:r>
            <a:r>
              <a:rPr lang="en-US" sz="11200" b="1" i="1" dirty="0"/>
              <a:t>one of Shakespeare’s most famous plays</a:t>
            </a:r>
            <a:r>
              <a:rPr lang="en-US" sz="11200" b="1" dirty="0"/>
              <a:t>,” (Rule #8) non-essential  appositive</a:t>
            </a:r>
            <a:endParaRPr lang="en-US" sz="11200" dirty="0"/>
          </a:p>
          <a:p>
            <a:r>
              <a:rPr lang="en-US" sz="11200" dirty="0"/>
              <a:t> </a:t>
            </a:r>
          </a:p>
          <a:p>
            <a:r>
              <a:rPr lang="en-US" sz="11200" dirty="0"/>
              <a:t> </a:t>
            </a:r>
          </a:p>
          <a:p>
            <a:endParaRPr lang="en-US" dirty="0"/>
          </a:p>
        </p:txBody>
      </p:sp>
    </p:spTree>
    <p:extLst>
      <p:ext uri="{BB962C8B-B14F-4D97-AF65-F5344CB8AC3E}">
        <p14:creationId xmlns:p14="http://schemas.microsoft.com/office/powerpoint/2010/main" val="3323550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125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1250"/>
                                        <p:tgtEl>
                                          <p:spTgt spid="3">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arn(inVertical)">
                                      <p:cBhvr>
                                        <p:cTn id="13" dur="1250"/>
                                        <p:tgtEl>
                                          <p:spTgt spid="3">
                                            <p:txEl>
                                              <p:pRg st="5" end="5"/>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arn(inVertical)">
                                      <p:cBhvr>
                                        <p:cTn id="16" dur="1250"/>
                                        <p:tgtEl>
                                          <p:spTgt spid="3">
                                            <p:txEl>
                                              <p:pRg st="6" end="6"/>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arn(inVertical)">
                                      <p:cBhvr>
                                        <p:cTn id="19" dur="1250"/>
                                        <p:tgtEl>
                                          <p:spTgt spid="3">
                                            <p:txEl>
                                              <p:pRg st="7" end="7"/>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arn(inVertical)">
                                      <p:cBhvr>
                                        <p:cTn id="22" dur="1250"/>
                                        <p:tgtEl>
                                          <p:spTgt spid="3">
                                            <p:txEl>
                                              <p:pRg st="8" end="8"/>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barn(inVertical)">
                                      <p:cBhvr>
                                        <p:cTn id="25" dur="1250"/>
                                        <p:tgtEl>
                                          <p:spTgt spid="3">
                                            <p:txEl>
                                              <p:pRg st="9" end="9"/>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barn(inVertical)">
                                      <p:cBhvr>
                                        <p:cTn id="28" dur="12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Grammar</a:t>
            </a:r>
            <a:endParaRPr lang="en-US" dirty="0"/>
          </a:p>
        </p:txBody>
      </p:sp>
      <p:sp>
        <p:nvSpPr>
          <p:cNvPr id="3" name="Subtitle 2"/>
          <p:cNvSpPr>
            <a:spLocks noGrp="1"/>
          </p:cNvSpPr>
          <p:nvPr>
            <p:ph type="subTitle" idx="1"/>
          </p:nvPr>
        </p:nvSpPr>
        <p:spPr/>
        <p:txBody>
          <a:bodyPr/>
          <a:lstStyle/>
          <a:p>
            <a:r>
              <a:rPr lang="en-US" dirty="0" smtClean="0"/>
              <a:t>Week #5</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2750" y="240664"/>
            <a:ext cx="5657850" cy="3960495"/>
          </a:xfrm>
          <a:prstGeom prst="rect">
            <a:avLst/>
          </a:prstGeom>
        </p:spPr>
      </p:pic>
    </p:spTree>
    <p:extLst>
      <p:ext uri="{BB962C8B-B14F-4D97-AF65-F5344CB8AC3E}">
        <p14:creationId xmlns:p14="http://schemas.microsoft.com/office/powerpoint/2010/main" val="35892534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38" y="95819"/>
            <a:ext cx="9720072" cy="805702"/>
          </a:xfrm>
        </p:spPr>
        <p:txBody>
          <a:bodyPr/>
          <a:lstStyle/>
          <a:p>
            <a:r>
              <a:rPr lang="en-US" dirty="0" smtClean="0"/>
              <a:t>Sentences 25 &amp; 26</a:t>
            </a:r>
            <a:endParaRPr lang="en-US" dirty="0"/>
          </a:p>
        </p:txBody>
      </p:sp>
      <p:sp>
        <p:nvSpPr>
          <p:cNvPr id="3" name="Content Placeholder 2"/>
          <p:cNvSpPr>
            <a:spLocks noGrp="1"/>
          </p:cNvSpPr>
          <p:nvPr>
            <p:ph idx="1"/>
          </p:nvPr>
        </p:nvSpPr>
        <p:spPr>
          <a:xfrm>
            <a:off x="225638" y="901521"/>
            <a:ext cx="11751714" cy="5782614"/>
          </a:xfrm>
        </p:spPr>
        <p:txBody>
          <a:bodyPr>
            <a:normAutofit fontScale="92500"/>
          </a:bodyPr>
          <a:lstStyle/>
          <a:p>
            <a:r>
              <a:rPr lang="en-US" sz="6600" dirty="0"/>
              <a:t>25. Jane is the young </a:t>
            </a:r>
            <a:r>
              <a:rPr lang="en-US" sz="6600" dirty="0" err="1"/>
              <a:t>wifes</a:t>
            </a:r>
            <a:r>
              <a:rPr lang="en-US" sz="6600" dirty="0"/>
              <a:t> name Pat said but </a:t>
            </a:r>
            <a:r>
              <a:rPr lang="en-US" sz="6600" dirty="0" err="1"/>
              <a:t>whats</a:t>
            </a:r>
            <a:r>
              <a:rPr lang="en-US" sz="6600" dirty="0"/>
              <a:t> the husbands name</a:t>
            </a:r>
          </a:p>
          <a:p>
            <a:r>
              <a:rPr lang="en-US" sz="6600" dirty="0"/>
              <a:t> </a:t>
            </a:r>
          </a:p>
          <a:p>
            <a:r>
              <a:rPr lang="en-US" sz="6600" dirty="0"/>
              <a:t> </a:t>
            </a:r>
          </a:p>
          <a:p>
            <a:r>
              <a:rPr lang="en-US" sz="6600" dirty="0"/>
              <a:t>26. taking the law into you’re own hands is wrong </a:t>
            </a:r>
            <a:r>
              <a:rPr lang="en-US" sz="6600" dirty="0" err="1"/>
              <a:t>andrew</a:t>
            </a:r>
            <a:r>
              <a:rPr lang="en-US" sz="6600" dirty="0"/>
              <a:t> argued</a:t>
            </a:r>
          </a:p>
          <a:p>
            <a:pPr marL="0" indent="0">
              <a:buNone/>
            </a:pPr>
            <a:endParaRPr lang="en-US" sz="6600" dirty="0"/>
          </a:p>
        </p:txBody>
      </p:sp>
    </p:spTree>
    <p:extLst>
      <p:ext uri="{BB962C8B-B14F-4D97-AF65-F5344CB8AC3E}">
        <p14:creationId xmlns:p14="http://schemas.microsoft.com/office/powerpoint/2010/main" val="18843851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731" y="108698"/>
            <a:ext cx="9720072" cy="728429"/>
          </a:xfrm>
        </p:spPr>
        <p:txBody>
          <a:bodyPr/>
          <a:lstStyle/>
          <a:p>
            <a:r>
              <a:rPr lang="en-US" dirty="0" smtClean="0"/>
              <a:t>Sentence 25 correction</a:t>
            </a:r>
            <a:endParaRPr lang="en-US" dirty="0"/>
          </a:p>
        </p:txBody>
      </p:sp>
      <p:sp>
        <p:nvSpPr>
          <p:cNvPr id="3" name="Content Placeholder 2"/>
          <p:cNvSpPr>
            <a:spLocks noGrp="1"/>
          </p:cNvSpPr>
          <p:nvPr>
            <p:ph idx="1"/>
          </p:nvPr>
        </p:nvSpPr>
        <p:spPr>
          <a:xfrm>
            <a:off x="534731" y="837126"/>
            <a:ext cx="11468379" cy="5911403"/>
          </a:xfrm>
        </p:spPr>
        <p:txBody>
          <a:bodyPr>
            <a:normAutofit fontScale="62500" lnSpcReduction="20000"/>
          </a:bodyPr>
          <a:lstStyle/>
          <a:p>
            <a:r>
              <a:rPr lang="en-US" sz="5400" dirty="0"/>
              <a:t>25. Jane is the young </a:t>
            </a:r>
            <a:r>
              <a:rPr lang="en-US" sz="5400" dirty="0" err="1"/>
              <a:t>wifes</a:t>
            </a:r>
            <a:r>
              <a:rPr lang="en-US" sz="5400" dirty="0"/>
              <a:t> name Pat said but </a:t>
            </a:r>
            <a:r>
              <a:rPr lang="en-US" sz="5400" dirty="0" err="1"/>
              <a:t>whats</a:t>
            </a:r>
            <a:r>
              <a:rPr lang="en-US" sz="5400" dirty="0"/>
              <a:t> the husbands </a:t>
            </a:r>
            <a:r>
              <a:rPr lang="en-US" sz="5400" dirty="0" smtClean="0"/>
              <a:t>name</a:t>
            </a:r>
          </a:p>
          <a:p>
            <a:endParaRPr lang="en-US" sz="5400" dirty="0"/>
          </a:p>
          <a:p>
            <a:r>
              <a:rPr lang="en-US" sz="5400" dirty="0"/>
              <a:t>25. “</a:t>
            </a:r>
            <a:r>
              <a:rPr lang="en-US" sz="5400" b="1" dirty="0"/>
              <a:t>Jane is</a:t>
            </a:r>
            <a:r>
              <a:rPr lang="en-US" sz="5400" dirty="0"/>
              <a:t> the young wife’s name,” Pat said, “but what’s the husband’s name?”</a:t>
            </a:r>
          </a:p>
          <a:p>
            <a:r>
              <a:rPr lang="en-US" sz="5400" dirty="0"/>
              <a:t>Direct quotes are offset with commas. “But” isn’t capitalized because it is part of the first quote. If it were to separate sentences, they would need capitalization. (“I am sick,” said John. “I need to go home.”)</a:t>
            </a:r>
          </a:p>
          <a:p>
            <a:r>
              <a:rPr lang="en-US" sz="5400" dirty="0"/>
              <a:t>Comma separates the two sentences if there is a conjunction (“but”).</a:t>
            </a:r>
          </a:p>
          <a:p>
            <a:r>
              <a:rPr lang="en-US" sz="5400" dirty="0"/>
              <a:t>“What’s” has an apostrophe because it is a contraction.</a:t>
            </a:r>
          </a:p>
          <a:p>
            <a:r>
              <a:rPr lang="en-US" sz="5400" dirty="0"/>
              <a:t> </a:t>
            </a:r>
          </a:p>
          <a:p>
            <a:endParaRPr lang="en-US" sz="5400" dirty="0"/>
          </a:p>
          <a:p>
            <a:endParaRPr lang="en-US" dirty="0"/>
          </a:p>
        </p:txBody>
      </p:sp>
    </p:spTree>
    <p:extLst>
      <p:ext uri="{BB962C8B-B14F-4D97-AF65-F5344CB8AC3E}">
        <p14:creationId xmlns:p14="http://schemas.microsoft.com/office/powerpoint/2010/main" val="205833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25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125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125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945" y="95819"/>
            <a:ext cx="9720072" cy="895854"/>
          </a:xfrm>
        </p:spPr>
        <p:txBody>
          <a:bodyPr/>
          <a:lstStyle/>
          <a:p>
            <a:r>
              <a:rPr lang="en-US" dirty="0" smtClean="0"/>
              <a:t>Sentence 26 correction</a:t>
            </a:r>
            <a:endParaRPr lang="en-US" dirty="0"/>
          </a:p>
        </p:txBody>
      </p:sp>
      <p:sp>
        <p:nvSpPr>
          <p:cNvPr id="3" name="Content Placeholder 2"/>
          <p:cNvSpPr>
            <a:spLocks noGrp="1"/>
          </p:cNvSpPr>
          <p:nvPr>
            <p:ph idx="1"/>
          </p:nvPr>
        </p:nvSpPr>
        <p:spPr>
          <a:xfrm>
            <a:off x="302910" y="856445"/>
            <a:ext cx="11700199" cy="5853448"/>
          </a:xfrm>
        </p:spPr>
        <p:txBody>
          <a:bodyPr>
            <a:normAutofit/>
          </a:bodyPr>
          <a:lstStyle/>
          <a:p>
            <a:r>
              <a:rPr lang="en-US" sz="3600" dirty="0" smtClean="0"/>
              <a:t>26</a:t>
            </a:r>
            <a:r>
              <a:rPr lang="en-US" sz="3600" dirty="0"/>
              <a:t>. taking the law into you’re own hands is wrong </a:t>
            </a:r>
            <a:r>
              <a:rPr lang="en-US" sz="3600" dirty="0" err="1"/>
              <a:t>andrew</a:t>
            </a:r>
            <a:r>
              <a:rPr lang="en-US" sz="3600" dirty="0"/>
              <a:t> argued</a:t>
            </a:r>
          </a:p>
          <a:p>
            <a:r>
              <a:rPr lang="en-US" sz="3600" dirty="0"/>
              <a:t> </a:t>
            </a:r>
          </a:p>
          <a:p>
            <a:r>
              <a:rPr lang="en-US" sz="3600" dirty="0"/>
              <a:t>26. </a:t>
            </a:r>
            <a:r>
              <a:rPr lang="en-US" sz="3600" b="1" dirty="0"/>
              <a:t>“T</a:t>
            </a:r>
            <a:r>
              <a:rPr lang="en-US" sz="3600" dirty="0"/>
              <a:t>aking the law into </a:t>
            </a:r>
            <a:r>
              <a:rPr lang="en-US" sz="3600" b="1" dirty="0"/>
              <a:t>your</a:t>
            </a:r>
            <a:r>
              <a:rPr lang="en-US" sz="3600" dirty="0"/>
              <a:t> own hands is wrong</a:t>
            </a:r>
            <a:r>
              <a:rPr lang="en-US" sz="3600" b="1" dirty="0"/>
              <a:t>,” A</a:t>
            </a:r>
            <a:r>
              <a:rPr lang="en-US" sz="3600" dirty="0"/>
              <a:t>ndrew argued</a:t>
            </a:r>
            <a:r>
              <a:rPr lang="en-US" sz="3600" b="1" dirty="0"/>
              <a:t>.</a:t>
            </a:r>
            <a:endParaRPr lang="en-US" sz="3600" dirty="0"/>
          </a:p>
          <a:p>
            <a:r>
              <a:rPr lang="en-US" sz="3600" dirty="0"/>
              <a:t> </a:t>
            </a:r>
          </a:p>
          <a:p>
            <a:r>
              <a:rPr lang="en-US" sz="3600" dirty="0"/>
              <a:t>-Commas separate the speakers from the quotes. </a:t>
            </a:r>
          </a:p>
        </p:txBody>
      </p:sp>
    </p:spTree>
    <p:extLst>
      <p:ext uri="{BB962C8B-B14F-4D97-AF65-F5344CB8AC3E}">
        <p14:creationId xmlns:p14="http://schemas.microsoft.com/office/powerpoint/2010/main" val="335103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125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125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094" y="129561"/>
            <a:ext cx="9720072" cy="939385"/>
          </a:xfrm>
        </p:spPr>
        <p:txBody>
          <a:bodyPr/>
          <a:lstStyle/>
          <a:p>
            <a:r>
              <a:rPr lang="en-US" dirty="0" smtClean="0"/>
              <a:t>Sentences 27 &amp; 28</a:t>
            </a:r>
            <a:endParaRPr lang="en-US" dirty="0"/>
          </a:p>
        </p:txBody>
      </p:sp>
      <p:sp>
        <p:nvSpPr>
          <p:cNvPr id="3" name="Content Placeholder 2"/>
          <p:cNvSpPr>
            <a:spLocks noGrp="1"/>
          </p:cNvSpPr>
          <p:nvPr>
            <p:ph idx="1"/>
          </p:nvPr>
        </p:nvSpPr>
        <p:spPr>
          <a:xfrm>
            <a:off x="225637" y="1068946"/>
            <a:ext cx="11816109" cy="5628068"/>
          </a:xfrm>
        </p:spPr>
        <p:txBody>
          <a:bodyPr/>
          <a:lstStyle/>
          <a:p>
            <a:endParaRPr lang="en-US" dirty="0" smtClean="0"/>
          </a:p>
          <a:p>
            <a:r>
              <a:rPr lang="en-US" sz="3200" dirty="0" smtClean="0"/>
              <a:t>27</a:t>
            </a:r>
            <a:r>
              <a:rPr lang="en-US" sz="3200" dirty="0"/>
              <a:t>. the thief ran away but the men caught him anyways</a:t>
            </a:r>
          </a:p>
          <a:p>
            <a:r>
              <a:rPr lang="en-US" sz="3200" dirty="0"/>
              <a:t> </a:t>
            </a:r>
          </a:p>
          <a:p>
            <a:r>
              <a:rPr lang="en-US" sz="3200" dirty="0"/>
              <a:t>28.  id be happy replied the lawyer to give up time for money</a:t>
            </a:r>
          </a:p>
          <a:p>
            <a:endParaRPr lang="en-US" sz="3200" dirty="0"/>
          </a:p>
        </p:txBody>
      </p:sp>
    </p:spTree>
    <p:extLst>
      <p:ext uri="{BB962C8B-B14F-4D97-AF65-F5344CB8AC3E}">
        <p14:creationId xmlns:p14="http://schemas.microsoft.com/office/powerpoint/2010/main" val="29017448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28789"/>
            <a:ext cx="9720072" cy="1017431"/>
          </a:xfrm>
        </p:spPr>
        <p:txBody>
          <a:bodyPr/>
          <a:lstStyle/>
          <a:p>
            <a:r>
              <a:rPr lang="en-US" dirty="0" smtClean="0"/>
              <a:t>Sentence 27 Correction</a:t>
            </a:r>
            <a:endParaRPr lang="en-US" dirty="0"/>
          </a:p>
        </p:txBody>
      </p:sp>
      <p:sp>
        <p:nvSpPr>
          <p:cNvPr id="3" name="Content Placeholder 2"/>
          <p:cNvSpPr>
            <a:spLocks noGrp="1"/>
          </p:cNvSpPr>
          <p:nvPr>
            <p:ph idx="1"/>
          </p:nvPr>
        </p:nvSpPr>
        <p:spPr>
          <a:xfrm>
            <a:off x="1024128" y="1004552"/>
            <a:ext cx="11004740" cy="5705341"/>
          </a:xfrm>
        </p:spPr>
        <p:txBody>
          <a:bodyPr>
            <a:normAutofit/>
          </a:bodyPr>
          <a:lstStyle/>
          <a:p>
            <a:r>
              <a:rPr lang="en-US" sz="2800" dirty="0"/>
              <a:t>27. the thief </a:t>
            </a:r>
            <a:r>
              <a:rPr lang="en-US" sz="2800" dirty="0" smtClean="0"/>
              <a:t>ran </a:t>
            </a:r>
            <a:r>
              <a:rPr lang="en-US" sz="2800" dirty="0"/>
              <a:t>away but the men </a:t>
            </a:r>
            <a:r>
              <a:rPr lang="en-US" sz="2800" dirty="0" smtClean="0"/>
              <a:t>caught </a:t>
            </a:r>
            <a:r>
              <a:rPr lang="en-US" sz="2800" dirty="0"/>
              <a:t>him anyways</a:t>
            </a:r>
          </a:p>
          <a:p>
            <a:r>
              <a:rPr lang="en-US" sz="2800" dirty="0"/>
              <a:t> </a:t>
            </a:r>
          </a:p>
          <a:p>
            <a:r>
              <a:rPr lang="en-US" sz="2800" dirty="0"/>
              <a:t>27</a:t>
            </a:r>
            <a:r>
              <a:rPr lang="en-US" sz="2800" b="1" dirty="0"/>
              <a:t> </a:t>
            </a:r>
            <a:r>
              <a:rPr lang="en-US" sz="2800" dirty="0"/>
              <a:t>The thief ran away, but the men caught him anyway.</a:t>
            </a:r>
          </a:p>
          <a:p>
            <a:r>
              <a:rPr lang="en-US" sz="2800" dirty="0"/>
              <a:t>Objectives: Quotation marks, Apostrophes, Commas, Spelling, End marks, Capitalization, Verb forms, Nonstandard usage</a:t>
            </a:r>
          </a:p>
          <a:p>
            <a:r>
              <a:rPr lang="en-US" sz="2800" dirty="0"/>
              <a:t>“Anyways” is slang.</a:t>
            </a:r>
          </a:p>
          <a:p>
            <a:r>
              <a:rPr lang="en-US" sz="2800" dirty="0"/>
              <a:t>Direct quotes are offset with commas. “But” isn’t capitalized because it is part of the first quote. If it were to separate sentences, they would need capitalization. (“I am sick,” said John. “I need to go home.”)</a:t>
            </a:r>
          </a:p>
          <a:p>
            <a:r>
              <a:rPr lang="en-US" sz="2800" dirty="0"/>
              <a:t>Comma separates the two sentences if there is a conjunction (“but”).</a:t>
            </a:r>
          </a:p>
          <a:p>
            <a:endParaRPr lang="en-US" dirty="0"/>
          </a:p>
        </p:txBody>
      </p:sp>
    </p:spTree>
    <p:extLst>
      <p:ext uri="{BB962C8B-B14F-4D97-AF65-F5344CB8AC3E}">
        <p14:creationId xmlns:p14="http://schemas.microsoft.com/office/powerpoint/2010/main" val="311462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1250"/>
                                        <p:tgtEl>
                                          <p:spTgt spid="3">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down)">
                                      <p:cBhvr>
                                        <p:cTn id="10" dur="1250"/>
                                        <p:tgtEl>
                                          <p:spTgt spid="3">
                                            <p:txEl>
                                              <p:pRg st="3" end="3"/>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down)">
                                      <p:cBhvr>
                                        <p:cTn id="13" dur="1250"/>
                                        <p:tgtEl>
                                          <p:spTgt spid="3">
                                            <p:txEl>
                                              <p:pRg st="4" end="4"/>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ipe(down)">
                                      <p:cBhvr>
                                        <p:cTn id="16" dur="1250"/>
                                        <p:tgtEl>
                                          <p:spTgt spid="3">
                                            <p:txEl>
                                              <p:pRg st="5" end="5"/>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ipe(down)">
                                      <p:cBhvr>
                                        <p:cTn id="19"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90152"/>
            <a:ext cx="9720072" cy="1043189"/>
          </a:xfrm>
        </p:spPr>
        <p:txBody>
          <a:bodyPr>
            <a:normAutofit/>
          </a:bodyPr>
          <a:lstStyle/>
          <a:p>
            <a:r>
              <a:rPr lang="en-US" dirty="0" smtClean="0"/>
              <a:t>Sentence 28</a:t>
            </a:r>
            <a:endParaRPr lang="en-US" dirty="0"/>
          </a:p>
        </p:txBody>
      </p:sp>
      <p:sp>
        <p:nvSpPr>
          <p:cNvPr id="3" name="Content Placeholder 2"/>
          <p:cNvSpPr>
            <a:spLocks noGrp="1"/>
          </p:cNvSpPr>
          <p:nvPr>
            <p:ph idx="1"/>
          </p:nvPr>
        </p:nvSpPr>
        <p:spPr>
          <a:xfrm>
            <a:off x="1024128" y="1468191"/>
            <a:ext cx="10760041" cy="5177307"/>
          </a:xfrm>
        </p:spPr>
        <p:txBody>
          <a:bodyPr/>
          <a:lstStyle/>
          <a:p>
            <a:r>
              <a:rPr lang="en-US" sz="4000" dirty="0"/>
              <a:t>28.  id be happy replied the lawyer to give up time for money</a:t>
            </a:r>
          </a:p>
          <a:p>
            <a:r>
              <a:rPr lang="en-US" sz="4000" dirty="0"/>
              <a:t> </a:t>
            </a:r>
          </a:p>
          <a:p>
            <a:r>
              <a:rPr lang="en-US" sz="4000" dirty="0"/>
              <a:t>28. </a:t>
            </a:r>
            <a:r>
              <a:rPr lang="en-US" sz="4000" b="1" dirty="0"/>
              <a:t>“I’d</a:t>
            </a:r>
            <a:r>
              <a:rPr lang="en-US" sz="4000" dirty="0"/>
              <a:t> be happy</a:t>
            </a:r>
            <a:r>
              <a:rPr lang="en-US" sz="4000" b="1" dirty="0"/>
              <a:t>,”</a:t>
            </a:r>
            <a:r>
              <a:rPr lang="en-US" sz="4000" dirty="0"/>
              <a:t> replied the lawyer</a:t>
            </a:r>
            <a:r>
              <a:rPr lang="en-US" sz="4000" b="1" dirty="0"/>
              <a:t>,</a:t>
            </a:r>
            <a:r>
              <a:rPr lang="en-US" sz="4000" dirty="0"/>
              <a:t> “to give up time for money</a:t>
            </a:r>
            <a:r>
              <a:rPr lang="en-US" sz="4000" b="1" dirty="0"/>
              <a:t>.”</a:t>
            </a:r>
            <a:endParaRPr lang="en-US" sz="4000" dirty="0"/>
          </a:p>
          <a:p>
            <a:r>
              <a:rPr lang="en-US" sz="4000" dirty="0"/>
              <a:t>Commas are used to offset direct quotes that are </a:t>
            </a:r>
            <a:r>
              <a:rPr lang="en-US" sz="4000" dirty="0" smtClean="0"/>
              <a:t>interrupted if each quote isn’t a complete sentence.</a:t>
            </a:r>
            <a:endParaRPr lang="en-US" sz="4000" dirty="0"/>
          </a:p>
          <a:p>
            <a:endParaRPr lang="en-US" dirty="0"/>
          </a:p>
        </p:txBody>
      </p:sp>
    </p:spTree>
    <p:extLst>
      <p:ext uri="{BB962C8B-B14F-4D97-AF65-F5344CB8AC3E}">
        <p14:creationId xmlns:p14="http://schemas.microsoft.com/office/powerpoint/2010/main" val="3219267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125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1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395" y="121576"/>
            <a:ext cx="9720072" cy="947370"/>
          </a:xfrm>
        </p:spPr>
        <p:txBody>
          <a:bodyPr/>
          <a:lstStyle/>
          <a:p>
            <a:r>
              <a:rPr lang="en-US" dirty="0" smtClean="0"/>
              <a:t>Sentences 29 &amp; 30</a:t>
            </a:r>
            <a:endParaRPr lang="en-US" dirty="0"/>
          </a:p>
        </p:txBody>
      </p:sp>
      <p:sp>
        <p:nvSpPr>
          <p:cNvPr id="3" name="Content Placeholder 2"/>
          <p:cNvSpPr>
            <a:spLocks noGrp="1"/>
          </p:cNvSpPr>
          <p:nvPr>
            <p:ph idx="1"/>
          </p:nvPr>
        </p:nvSpPr>
        <p:spPr>
          <a:xfrm>
            <a:off x="457458" y="1068945"/>
            <a:ext cx="11558531" cy="5666705"/>
          </a:xfrm>
        </p:spPr>
        <p:txBody>
          <a:bodyPr>
            <a:normAutofit lnSpcReduction="10000"/>
          </a:bodyPr>
          <a:lstStyle/>
          <a:p>
            <a:r>
              <a:rPr lang="en-US" sz="5400" dirty="0"/>
              <a:t>29.  yes but he has </a:t>
            </a:r>
            <a:r>
              <a:rPr lang="en-US" sz="5400" dirty="0" err="1"/>
              <a:t>alot</a:t>
            </a:r>
            <a:r>
              <a:rPr lang="en-US" sz="5400" dirty="0"/>
              <a:t> of memories to treasure jean added</a:t>
            </a:r>
          </a:p>
          <a:p>
            <a:r>
              <a:rPr lang="en-US" sz="5400" dirty="0"/>
              <a:t> </a:t>
            </a:r>
          </a:p>
          <a:p>
            <a:pPr marL="0" indent="0">
              <a:buNone/>
            </a:pPr>
            <a:endParaRPr lang="en-US" sz="5400" dirty="0"/>
          </a:p>
          <a:p>
            <a:r>
              <a:rPr lang="en-US" sz="5400" dirty="0"/>
              <a:t>30. </a:t>
            </a:r>
            <a:r>
              <a:rPr lang="en-US" sz="5400" dirty="0" err="1"/>
              <a:t>i</a:t>
            </a:r>
            <a:r>
              <a:rPr lang="en-US" sz="5400" dirty="0"/>
              <a:t> </a:t>
            </a:r>
            <a:r>
              <a:rPr lang="en-US" sz="5400" dirty="0" err="1"/>
              <a:t>dont</a:t>
            </a:r>
            <a:r>
              <a:rPr lang="en-US" sz="5400" dirty="0"/>
              <a:t> think shed be as scared as she thinks </a:t>
            </a:r>
            <a:r>
              <a:rPr lang="en-US" sz="5400" dirty="0" err="1"/>
              <a:t>juan</a:t>
            </a:r>
            <a:r>
              <a:rPr lang="en-US" sz="5400" dirty="0"/>
              <a:t> replied we have defenses that surprise us in those kind of situations</a:t>
            </a:r>
          </a:p>
          <a:p>
            <a:endParaRPr lang="en-US" dirty="0"/>
          </a:p>
        </p:txBody>
      </p:sp>
    </p:spTree>
    <p:extLst>
      <p:ext uri="{BB962C8B-B14F-4D97-AF65-F5344CB8AC3E}">
        <p14:creationId xmlns:p14="http://schemas.microsoft.com/office/powerpoint/2010/main" val="2876921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002" y="108698"/>
            <a:ext cx="9720072" cy="921612"/>
          </a:xfrm>
        </p:spPr>
        <p:txBody>
          <a:bodyPr/>
          <a:lstStyle/>
          <a:p>
            <a:r>
              <a:rPr lang="en-US" dirty="0" smtClean="0"/>
              <a:t>Sentences 3 &amp; 4</a:t>
            </a:r>
            <a:endParaRPr lang="en-US" dirty="0"/>
          </a:p>
        </p:txBody>
      </p:sp>
      <p:sp>
        <p:nvSpPr>
          <p:cNvPr id="3" name="Content Placeholder 2"/>
          <p:cNvSpPr>
            <a:spLocks noGrp="1"/>
          </p:cNvSpPr>
          <p:nvPr>
            <p:ph idx="1"/>
          </p:nvPr>
        </p:nvSpPr>
        <p:spPr>
          <a:xfrm>
            <a:off x="341549" y="1030309"/>
            <a:ext cx="11751713" cy="5705341"/>
          </a:xfrm>
        </p:spPr>
        <p:txBody>
          <a:bodyPr>
            <a:normAutofit fontScale="40000" lnSpcReduction="20000"/>
          </a:bodyPr>
          <a:lstStyle/>
          <a:p>
            <a:r>
              <a:rPr lang="en-US" sz="7700" dirty="0"/>
              <a:t>3. </a:t>
            </a:r>
            <a:endParaRPr lang="en-US" sz="7700" dirty="0" smtClean="0"/>
          </a:p>
          <a:p>
            <a:r>
              <a:rPr lang="en-US" sz="7700" dirty="0" smtClean="0"/>
              <a:t>we </a:t>
            </a:r>
            <a:r>
              <a:rPr lang="en-US" sz="7700" dirty="0"/>
              <a:t>used only one tank of gas on this trip however we used 2 quarts of oil said </a:t>
            </a:r>
            <a:r>
              <a:rPr lang="en-US" sz="7700" dirty="0" err="1"/>
              <a:t>arnie</a:t>
            </a:r>
            <a:endParaRPr lang="en-US" sz="7700" dirty="0"/>
          </a:p>
          <a:p>
            <a:r>
              <a:rPr lang="en-US" sz="7700" dirty="0"/>
              <a:t>(Rules 1, 4, 18)</a:t>
            </a:r>
          </a:p>
          <a:p>
            <a:r>
              <a:rPr lang="en-US" sz="7700" dirty="0"/>
              <a:t> </a:t>
            </a:r>
          </a:p>
          <a:p>
            <a:r>
              <a:rPr lang="en-US" sz="7700" dirty="0"/>
              <a:t> </a:t>
            </a:r>
          </a:p>
          <a:p>
            <a:r>
              <a:rPr lang="en-US" sz="7700" dirty="0"/>
              <a:t> </a:t>
            </a:r>
          </a:p>
          <a:p>
            <a:r>
              <a:rPr lang="en-US" sz="7700" dirty="0"/>
              <a:t>4. at macs snack hut the quarter pound cheeseburger is good but the milk shakes are thin</a:t>
            </a:r>
          </a:p>
          <a:p>
            <a:r>
              <a:rPr lang="en-US" sz="7700" dirty="0"/>
              <a:t>(Rules 1, 2, 6)</a:t>
            </a:r>
          </a:p>
          <a:p>
            <a:r>
              <a:rPr lang="en-US" sz="7700" dirty="0"/>
              <a:t> </a:t>
            </a:r>
          </a:p>
          <a:p>
            <a:endParaRPr lang="en-US" dirty="0"/>
          </a:p>
        </p:txBody>
      </p:sp>
    </p:spTree>
    <p:extLst>
      <p:ext uri="{BB962C8B-B14F-4D97-AF65-F5344CB8AC3E}">
        <p14:creationId xmlns:p14="http://schemas.microsoft.com/office/powerpoint/2010/main" val="293683921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28789"/>
            <a:ext cx="9720072" cy="850005"/>
          </a:xfrm>
        </p:spPr>
        <p:txBody>
          <a:bodyPr/>
          <a:lstStyle/>
          <a:p>
            <a:r>
              <a:rPr lang="en-US" dirty="0" smtClean="0"/>
              <a:t>Sentence 29 correction </a:t>
            </a:r>
            <a:endParaRPr lang="en-US" dirty="0"/>
          </a:p>
        </p:txBody>
      </p:sp>
      <p:sp>
        <p:nvSpPr>
          <p:cNvPr id="3" name="Content Placeholder 2"/>
          <p:cNvSpPr>
            <a:spLocks noGrp="1"/>
          </p:cNvSpPr>
          <p:nvPr>
            <p:ph idx="1"/>
          </p:nvPr>
        </p:nvSpPr>
        <p:spPr>
          <a:xfrm>
            <a:off x="457458" y="978794"/>
            <a:ext cx="11571410" cy="5718220"/>
          </a:xfrm>
        </p:spPr>
        <p:txBody>
          <a:bodyPr>
            <a:normAutofit fontScale="92500" lnSpcReduction="10000"/>
          </a:bodyPr>
          <a:lstStyle/>
          <a:p>
            <a:r>
              <a:rPr lang="en-US" sz="3200" dirty="0"/>
              <a:t>29.  yes but he has </a:t>
            </a:r>
            <a:r>
              <a:rPr lang="en-US" sz="3200" dirty="0" err="1"/>
              <a:t>alot</a:t>
            </a:r>
            <a:r>
              <a:rPr lang="en-US" sz="3200" dirty="0"/>
              <a:t> of memories to treasure jean added</a:t>
            </a:r>
          </a:p>
          <a:p>
            <a:r>
              <a:rPr lang="en-US" sz="3200" dirty="0"/>
              <a:t> </a:t>
            </a:r>
          </a:p>
          <a:p>
            <a:r>
              <a:rPr lang="en-US" sz="3200" dirty="0"/>
              <a:t> </a:t>
            </a:r>
          </a:p>
          <a:p>
            <a:r>
              <a:rPr lang="en-US" sz="3200" dirty="0"/>
              <a:t> </a:t>
            </a:r>
          </a:p>
          <a:p>
            <a:r>
              <a:rPr lang="en-US" sz="3200" dirty="0"/>
              <a:t>29. </a:t>
            </a:r>
            <a:r>
              <a:rPr lang="en-US" sz="3200" b="1" dirty="0"/>
              <a:t>“Y</a:t>
            </a:r>
            <a:r>
              <a:rPr lang="en-US" sz="3200" dirty="0"/>
              <a:t>es</a:t>
            </a:r>
            <a:r>
              <a:rPr lang="en-US" sz="3200" b="1" dirty="0"/>
              <a:t>,</a:t>
            </a:r>
            <a:r>
              <a:rPr lang="en-US" sz="3200" dirty="0"/>
              <a:t> but he has </a:t>
            </a:r>
            <a:r>
              <a:rPr lang="en-US" sz="3200" b="1" dirty="0"/>
              <a:t>a lot</a:t>
            </a:r>
            <a:r>
              <a:rPr lang="en-US" sz="3200" dirty="0"/>
              <a:t> of memories to treasure</a:t>
            </a:r>
            <a:r>
              <a:rPr lang="en-US" sz="3200" b="1" dirty="0"/>
              <a:t>,”</a:t>
            </a:r>
            <a:r>
              <a:rPr lang="en-US" sz="3200" dirty="0"/>
              <a:t> </a:t>
            </a:r>
            <a:r>
              <a:rPr lang="en-US" sz="3200" b="1" dirty="0"/>
              <a:t>J</a:t>
            </a:r>
            <a:r>
              <a:rPr lang="en-US" sz="3200" dirty="0"/>
              <a:t>ean added</a:t>
            </a:r>
            <a:r>
              <a:rPr lang="en-US" sz="3200" b="1" dirty="0"/>
              <a:t>.</a:t>
            </a:r>
            <a:endParaRPr lang="en-US" sz="3200" dirty="0"/>
          </a:p>
          <a:p>
            <a:r>
              <a:rPr lang="en-US" sz="3200" dirty="0"/>
              <a:t> </a:t>
            </a:r>
          </a:p>
          <a:p>
            <a:r>
              <a:rPr lang="en-US" sz="3200" dirty="0"/>
              <a:t>Objectives: Quotation marks, Capitalization, Apostrophes, Commas, Spelling, End marks</a:t>
            </a:r>
          </a:p>
          <a:p>
            <a:r>
              <a:rPr lang="en-US" sz="3200" dirty="0"/>
              <a:t>Comas are used to set off direct quotes from the rest of the sentence unless end punctuation is needed.</a:t>
            </a:r>
          </a:p>
          <a:p>
            <a:r>
              <a:rPr lang="en-US" sz="3200" dirty="0"/>
              <a:t>Commas also are used after introductory elements like “Yes.”</a:t>
            </a:r>
          </a:p>
          <a:p>
            <a:endParaRPr lang="en-US" dirty="0"/>
          </a:p>
        </p:txBody>
      </p:sp>
    </p:spTree>
    <p:extLst>
      <p:ext uri="{BB962C8B-B14F-4D97-AF65-F5344CB8AC3E}">
        <p14:creationId xmlns:p14="http://schemas.microsoft.com/office/powerpoint/2010/main" val="155815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1250"/>
                                        <p:tgtEl>
                                          <p:spTgt spid="3">
                                            <p:txEl>
                                              <p:pRg st="4" end="4"/>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arn(inVertical)">
                                      <p:cBhvr>
                                        <p:cTn id="10" dur="1250"/>
                                        <p:tgtEl>
                                          <p:spTgt spid="3">
                                            <p:txEl>
                                              <p:pRg st="5" end="5"/>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arn(inVertical)">
                                      <p:cBhvr>
                                        <p:cTn id="13" dur="1250"/>
                                        <p:tgtEl>
                                          <p:spTgt spid="3">
                                            <p:txEl>
                                              <p:pRg st="6" end="6"/>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barn(inVertical)">
                                      <p:cBhvr>
                                        <p:cTn id="16" dur="1250"/>
                                        <p:tgtEl>
                                          <p:spTgt spid="3">
                                            <p:txEl>
                                              <p:pRg st="7" end="7"/>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barn(inVertical)">
                                      <p:cBhvr>
                                        <p:cTn id="19"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159" y="121577"/>
            <a:ext cx="9720072" cy="457973"/>
          </a:xfrm>
        </p:spPr>
        <p:txBody>
          <a:bodyPr>
            <a:normAutofit fontScale="90000"/>
          </a:bodyPr>
          <a:lstStyle/>
          <a:p>
            <a:r>
              <a:rPr lang="en-US" dirty="0" smtClean="0"/>
              <a:t>Sentence 30 correction</a:t>
            </a:r>
            <a:endParaRPr lang="en-US" dirty="0"/>
          </a:p>
        </p:txBody>
      </p:sp>
      <p:sp>
        <p:nvSpPr>
          <p:cNvPr id="3" name="Content Placeholder 2"/>
          <p:cNvSpPr>
            <a:spLocks noGrp="1"/>
          </p:cNvSpPr>
          <p:nvPr>
            <p:ph idx="1"/>
          </p:nvPr>
        </p:nvSpPr>
        <p:spPr>
          <a:xfrm>
            <a:off x="534731" y="759854"/>
            <a:ext cx="11494137" cy="5937160"/>
          </a:xfrm>
        </p:spPr>
        <p:txBody>
          <a:bodyPr>
            <a:normAutofit fontScale="92500" lnSpcReduction="10000"/>
          </a:bodyPr>
          <a:lstStyle/>
          <a:p>
            <a:r>
              <a:rPr lang="en-US" sz="3200" dirty="0"/>
              <a:t>30. </a:t>
            </a:r>
            <a:r>
              <a:rPr lang="en-US" sz="3200" dirty="0" err="1"/>
              <a:t>i</a:t>
            </a:r>
            <a:r>
              <a:rPr lang="en-US" sz="3200" dirty="0"/>
              <a:t> </a:t>
            </a:r>
            <a:r>
              <a:rPr lang="en-US" sz="3200" dirty="0" err="1"/>
              <a:t>dont</a:t>
            </a:r>
            <a:r>
              <a:rPr lang="en-US" sz="3200" dirty="0"/>
              <a:t> think shed be as scared as she thinks </a:t>
            </a:r>
            <a:r>
              <a:rPr lang="en-US" sz="3200" dirty="0" err="1"/>
              <a:t>juan</a:t>
            </a:r>
            <a:r>
              <a:rPr lang="en-US" sz="3200" dirty="0"/>
              <a:t> replied we have defenses that surprise us in those kind of situations</a:t>
            </a:r>
          </a:p>
          <a:p>
            <a:r>
              <a:rPr lang="en-US" sz="3200" dirty="0"/>
              <a:t> </a:t>
            </a:r>
          </a:p>
          <a:p>
            <a:r>
              <a:rPr lang="en-US" sz="3200" dirty="0"/>
              <a:t>30.</a:t>
            </a:r>
            <a:r>
              <a:rPr lang="en-US" sz="3200" b="1" dirty="0"/>
              <a:t>“I</a:t>
            </a:r>
            <a:r>
              <a:rPr lang="en-US" sz="3200" dirty="0"/>
              <a:t> don</a:t>
            </a:r>
            <a:r>
              <a:rPr lang="en-US" sz="3200" b="1" dirty="0"/>
              <a:t>’t</a:t>
            </a:r>
            <a:r>
              <a:rPr lang="en-US" sz="3200" dirty="0"/>
              <a:t> think s</a:t>
            </a:r>
            <a:r>
              <a:rPr lang="en-US" sz="3200" b="1" dirty="0"/>
              <a:t>he’d</a:t>
            </a:r>
            <a:r>
              <a:rPr lang="en-US" sz="3200" dirty="0"/>
              <a:t> be as scared as she thinks</a:t>
            </a:r>
            <a:r>
              <a:rPr lang="en-US" sz="3200" b="1" dirty="0"/>
              <a:t>,”</a:t>
            </a:r>
            <a:r>
              <a:rPr lang="en-US" sz="3200" dirty="0"/>
              <a:t> Juan replied</a:t>
            </a:r>
            <a:r>
              <a:rPr lang="en-US" sz="3200" b="1" dirty="0"/>
              <a:t>.</a:t>
            </a:r>
            <a:r>
              <a:rPr lang="en-US" sz="3200" dirty="0"/>
              <a:t> </a:t>
            </a:r>
            <a:r>
              <a:rPr lang="en-US" sz="3200" b="1" dirty="0"/>
              <a:t>“W</a:t>
            </a:r>
            <a:r>
              <a:rPr lang="en-US" sz="3200" dirty="0"/>
              <a:t>e have defenses that surprise us in</a:t>
            </a:r>
            <a:r>
              <a:rPr lang="en-US" sz="3200" b="1" dirty="0"/>
              <a:t> that</a:t>
            </a:r>
            <a:r>
              <a:rPr lang="en-US" sz="3200" dirty="0"/>
              <a:t> kind of </a:t>
            </a:r>
            <a:r>
              <a:rPr lang="en-US" sz="3200" b="1" dirty="0"/>
              <a:t>situation.” (or those kinds of situations.)</a:t>
            </a:r>
            <a:endParaRPr lang="en-US" sz="3200" dirty="0"/>
          </a:p>
          <a:p>
            <a:r>
              <a:rPr lang="en-US" sz="3200" dirty="0"/>
              <a:t>Objectives: Capitalization, Spelling, End marks, Quotation marks, Apostrophes, Commas, Nonstandard usage</a:t>
            </a:r>
          </a:p>
          <a:p>
            <a:r>
              <a:rPr lang="en-US" sz="3200" b="1" dirty="0"/>
              <a:t>*Basic quote rules</a:t>
            </a:r>
            <a:endParaRPr lang="en-US" sz="3200" dirty="0"/>
          </a:p>
          <a:p>
            <a:r>
              <a:rPr lang="en-US" sz="3200" b="1" dirty="0"/>
              <a:t>*Period after </a:t>
            </a:r>
            <a:r>
              <a:rPr lang="en-US" sz="3200" b="1" i="1" dirty="0"/>
              <a:t>replied</a:t>
            </a:r>
            <a:r>
              <a:rPr lang="en-US" sz="3200" b="1" dirty="0"/>
              <a:t> because both quotes are complete thoughts/sentences</a:t>
            </a:r>
            <a:endParaRPr lang="en-US" sz="3200" dirty="0"/>
          </a:p>
          <a:p>
            <a:r>
              <a:rPr lang="en-US" sz="3200" b="1" dirty="0"/>
              <a:t> </a:t>
            </a:r>
            <a:endParaRPr lang="en-US" sz="3200" dirty="0"/>
          </a:p>
          <a:p>
            <a:endParaRPr lang="en-US" dirty="0"/>
          </a:p>
        </p:txBody>
      </p:sp>
    </p:spTree>
    <p:extLst>
      <p:ext uri="{BB962C8B-B14F-4D97-AF65-F5344CB8AC3E}">
        <p14:creationId xmlns:p14="http://schemas.microsoft.com/office/powerpoint/2010/main" val="418525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1250"/>
                                        <p:tgtEl>
                                          <p:spTgt spid="3">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down)">
                                      <p:cBhvr>
                                        <p:cTn id="10" dur="1250"/>
                                        <p:tgtEl>
                                          <p:spTgt spid="3">
                                            <p:txEl>
                                              <p:pRg st="3" end="3"/>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down)">
                                      <p:cBhvr>
                                        <p:cTn id="13" dur="1250"/>
                                        <p:tgtEl>
                                          <p:spTgt spid="3">
                                            <p:txEl>
                                              <p:pRg st="4" end="4"/>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ipe(down)">
                                      <p:cBhvr>
                                        <p:cTn id="16" dur="1250"/>
                                        <p:tgtEl>
                                          <p:spTgt spid="3">
                                            <p:txEl>
                                              <p:pRg st="5" end="5"/>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ipe(down)">
                                      <p:cBhvr>
                                        <p:cTn id="19"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243" y="173092"/>
            <a:ext cx="9720072" cy="599640"/>
          </a:xfrm>
        </p:spPr>
        <p:txBody>
          <a:bodyPr>
            <a:normAutofit fontScale="90000"/>
          </a:bodyPr>
          <a:lstStyle/>
          <a:p>
            <a:r>
              <a:rPr lang="en-US" dirty="0" smtClean="0"/>
              <a:t>Sentences 31 &amp; 32</a:t>
            </a:r>
            <a:endParaRPr lang="en-US" dirty="0"/>
          </a:p>
        </p:txBody>
      </p:sp>
      <p:sp>
        <p:nvSpPr>
          <p:cNvPr id="3" name="Content Placeholder 2"/>
          <p:cNvSpPr>
            <a:spLocks noGrp="1"/>
          </p:cNvSpPr>
          <p:nvPr>
            <p:ph idx="1"/>
          </p:nvPr>
        </p:nvSpPr>
        <p:spPr>
          <a:xfrm>
            <a:off x="290032" y="882202"/>
            <a:ext cx="11777472" cy="5866327"/>
          </a:xfrm>
        </p:spPr>
        <p:txBody>
          <a:bodyPr>
            <a:normAutofit/>
          </a:bodyPr>
          <a:lstStyle/>
          <a:p>
            <a:r>
              <a:rPr lang="en-US" sz="4800" dirty="0"/>
              <a:t>31. </a:t>
            </a:r>
            <a:r>
              <a:rPr lang="en-US" sz="4800" dirty="0" err="1"/>
              <a:t>ive</a:t>
            </a:r>
            <a:r>
              <a:rPr lang="en-US" sz="4800" dirty="0"/>
              <a:t> been doing some research about whales jane told her friends</a:t>
            </a:r>
          </a:p>
          <a:p>
            <a:r>
              <a:rPr lang="en-US" sz="4800" dirty="0"/>
              <a:t> </a:t>
            </a:r>
          </a:p>
          <a:p>
            <a:r>
              <a:rPr lang="en-US" sz="4800" dirty="0"/>
              <a:t> </a:t>
            </a:r>
          </a:p>
          <a:p>
            <a:r>
              <a:rPr lang="en-US" sz="4800" dirty="0"/>
              <a:t>32. I can understand stage fright joe read aloud</a:t>
            </a:r>
          </a:p>
          <a:p>
            <a:r>
              <a:rPr lang="en-US" sz="4800" dirty="0"/>
              <a:t> </a:t>
            </a:r>
          </a:p>
          <a:p>
            <a:pPr marL="0" indent="0">
              <a:buNone/>
            </a:pPr>
            <a:endParaRPr lang="en-US" sz="4400" dirty="0" smtClean="0"/>
          </a:p>
          <a:p>
            <a:pPr marL="0" indent="0">
              <a:buNone/>
            </a:pPr>
            <a:endParaRPr lang="en-US" sz="4400" dirty="0"/>
          </a:p>
        </p:txBody>
      </p:sp>
    </p:spTree>
    <p:extLst>
      <p:ext uri="{BB962C8B-B14F-4D97-AF65-F5344CB8AC3E}">
        <p14:creationId xmlns:p14="http://schemas.microsoft.com/office/powerpoint/2010/main" val="232042120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41668"/>
            <a:ext cx="9720072" cy="785611"/>
          </a:xfrm>
        </p:spPr>
        <p:txBody>
          <a:bodyPr/>
          <a:lstStyle/>
          <a:p>
            <a:r>
              <a:rPr lang="en-US" dirty="0" smtClean="0"/>
              <a:t>sentence 31 correction</a:t>
            </a:r>
            <a:endParaRPr lang="en-US" dirty="0"/>
          </a:p>
        </p:txBody>
      </p:sp>
      <p:sp>
        <p:nvSpPr>
          <p:cNvPr id="3" name="Content Placeholder 2"/>
          <p:cNvSpPr>
            <a:spLocks noGrp="1"/>
          </p:cNvSpPr>
          <p:nvPr>
            <p:ph idx="1"/>
          </p:nvPr>
        </p:nvSpPr>
        <p:spPr>
          <a:xfrm>
            <a:off x="199880" y="927280"/>
            <a:ext cx="11880503" cy="5718220"/>
          </a:xfrm>
        </p:spPr>
        <p:txBody>
          <a:bodyPr>
            <a:normAutofit lnSpcReduction="10000"/>
          </a:bodyPr>
          <a:lstStyle/>
          <a:p>
            <a:endParaRPr lang="en-US" dirty="0" smtClean="0"/>
          </a:p>
          <a:p>
            <a:r>
              <a:rPr lang="en-US" sz="3600" dirty="0" smtClean="0"/>
              <a:t>31</a:t>
            </a:r>
            <a:r>
              <a:rPr lang="en-US" sz="3600" dirty="0"/>
              <a:t>. </a:t>
            </a:r>
            <a:r>
              <a:rPr lang="en-US" sz="3600" dirty="0" err="1"/>
              <a:t>ive</a:t>
            </a:r>
            <a:r>
              <a:rPr lang="en-US" sz="3600" dirty="0"/>
              <a:t> been doing some research about whales jane told her friends</a:t>
            </a:r>
          </a:p>
          <a:p>
            <a:r>
              <a:rPr lang="en-US" sz="3600" dirty="0"/>
              <a:t> </a:t>
            </a:r>
          </a:p>
          <a:p>
            <a:r>
              <a:rPr lang="en-US" sz="3600" dirty="0"/>
              <a:t>31. </a:t>
            </a:r>
            <a:r>
              <a:rPr lang="en-US" sz="3600" b="1" dirty="0"/>
              <a:t>“I’ve</a:t>
            </a:r>
            <a:r>
              <a:rPr lang="en-US" sz="3600" dirty="0"/>
              <a:t> been doing some research about whales</a:t>
            </a:r>
            <a:r>
              <a:rPr lang="en-US" sz="3600" b="1" dirty="0"/>
              <a:t>,” J</a:t>
            </a:r>
            <a:r>
              <a:rPr lang="en-US" sz="3600" dirty="0"/>
              <a:t>ane told her friends</a:t>
            </a:r>
            <a:r>
              <a:rPr lang="en-US" sz="3600" b="1" dirty="0" smtClean="0"/>
              <a:t>.</a:t>
            </a:r>
          </a:p>
          <a:p>
            <a:endParaRPr lang="en-US" sz="3600" dirty="0"/>
          </a:p>
          <a:p>
            <a:r>
              <a:rPr lang="en-US" sz="3600" b="1" dirty="0"/>
              <a:t>Commas separate speakers from the quote.</a:t>
            </a:r>
            <a:endParaRPr lang="en-US" sz="3600" dirty="0"/>
          </a:p>
          <a:p>
            <a:r>
              <a:rPr lang="en-US" dirty="0"/>
              <a:t> </a:t>
            </a:r>
          </a:p>
          <a:p>
            <a:r>
              <a:rPr lang="en-US" dirty="0"/>
              <a:t> </a:t>
            </a:r>
          </a:p>
          <a:p>
            <a:endParaRPr lang="en-US" dirty="0"/>
          </a:p>
        </p:txBody>
      </p:sp>
    </p:spTree>
    <p:extLst>
      <p:ext uri="{BB962C8B-B14F-4D97-AF65-F5344CB8AC3E}">
        <p14:creationId xmlns:p14="http://schemas.microsoft.com/office/powerpoint/2010/main" val="422995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1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1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125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54546"/>
            <a:ext cx="9720072" cy="1017431"/>
          </a:xfrm>
        </p:spPr>
        <p:txBody>
          <a:bodyPr/>
          <a:lstStyle/>
          <a:p>
            <a:r>
              <a:rPr lang="en-US" dirty="0" smtClean="0"/>
              <a:t>sentence 32 correction</a:t>
            </a:r>
            <a:endParaRPr lang="en-US" dirty="0"/>
          </a:p>
        </p:txBody>
      </p:sp>
      <p:sp>
        <p:nvSpPr>
          <p:cNvPr id="3" name="Content Placeholder 2"/>
          <p:cNvSpPr>
            <a:spLocks noGrp="1"/>
          </p:cNvSpPr>
          <p:nvPr>
            <p:ph idx="1"/>
          </p:nvPr>
        </p:nvSpPr>
        <p:spPr>
          <a:xfrm>
            <a:off x="1024128" y="991673"/>
            <a:ext cx="10966103" cy="5705341"/>
          </a:xfrm>
        </p:spPr>
        <p:txBody>
          <a:bodyPr>
            <a:normAutofit/>
          </a:bodyPr>
          <a:lstStyle/>
          <a:p>
            <a:endParaRPr lang="en-US" dirty="0" smtClean="0"/>
          </a:p>
          <a:p>
            <a:endParaRPr lang="en-US" dirty="0"/>
          </a:p>
          <a:p>
            <a:r>
              <a:rPr lang="en-US" sz="4000" dirty="0" smtClean="0"/>
              <a:t>32</a:t>
            </a:r>
            <a:r>
              <a:rPr lang="en-US" sz="4000" dirty="0"/>
              <a:t>. I can understand stage fright joe read aloud</a:t>
            </a:r>
          </a:p>
          <a:p>
            <a:r>
              <a:rPr lang="en-US" sz="4000" dirty="0"/>
              <a:t> </a:t>
            </a:r>
          </a:p>
          <a:p>
            <a:r>
              <a:rPr lang="en-US" sz="4000" dirty="0"/>
              <a:t>32. </a:t>
            </a:r>
            <a:r>
              <a:rPr lang="en-US" sz="4000" b="1" dirty="0"/>
              <a:t>“I</a:t>
            </a:r>
            <a:r>
              <a:rPr lang="en-US" sz="4000" dirty="0"/>
              <a:t> can understand stage fright</a:t>
            </a:r>
            <a:r>
              <a:rPr lang="en-US" sz="4000" b="1" dirty="0"/>
              <a:t>,” J</a:t>
            </a:r>
            <a:r>
              <a:rPr lang="en-US" sz="4000" dirty="0"/>
              <a:t>oe read aloud</a:t>
            </a:r>
            <a:r>
              <a:rPr lang="en-US" sz="4000" b="1" dirty="0"/>
              <a:t>.</a:t>
            </a:r>
            <a:endParaRPr lang="en-US" sz="4000" dirty="0"/>
          </a:p>
          <a:p>
            <a:endParaRPr lang="en-US" sz="4000" dirty="0" smtClean="0"/>
          </a:p>
          <a:p>
            <a:r>
              <a:rPr lang="en-US" sz="4000" dirty="0" smtClean="0"/>
              <a:t>Commas can separate </a:t>
            </a:r>
            <a:r>
              <a:rPr lang="en-US" sz="4000" dirty="0"/>
              <a:t>the speaker from the quote. </a:t>
            </a:r>
          </a:p>
          <a:p>
            <a:endParaRPr lang="en-US" dirty="0"/>
          </a:p>
        </p:txBody>
      </p:sp>
    </p:spTree>
    <p:extLst>
      <p:ext uri="{BB962C8B-B14F-4D97-AF65-F5344CB8AC3E}">
        <p14:creationId xmlns:p14="http://schemas.microsoft.com/office/powerpoint/2010/main" val="420255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wipe(down)">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759" y="181077"/>
            <a:ext cx="9720072" cy="759081"/>
          </a:xfrm>
        </p:spPr>
        <p:txBody>
          <a:bodyPr/>
          <a:lstStyle/>
          <a:p>
            <a:r>
              <a:rPr lang="en-US" dirty="0" smtClean="0"/>
              <a:t>Sentences 33 &amp; 34</a:t>
            </a:r>
            <a:endParaRPr lang="en-US" dirty="0"/>
          </a:p>
        </p:txBody>
      </p:sp>
      <p:sp>
        <p:nvSpPr>
          <p:cNvPr id="3" name="Content Placeholder 2"/>
          <p:cNvSpPr>
            <a:spLocks noGrp="1"/>
          </p:cNvSpPr>
          <p:nvPr>
            <p:ph idx="1"/>
          </p:nvPr>
        </p:nvSpPr>
        <p:spPr>
          <a:xfrm>
            <a:off x="212758" y="940158"/>
            <a:ext cx="11713079" cy="5666704"/>
          </a:xfrm>
        </p:spPr>
        <p:txBody>
          <a:bodyPr>
            <a:normAutofit/>
          </a:bodyPr>
          <a:lstStyle/>
          <a:p>
            <a:pPr marL="0" indent="0">
              <a:buNone/>
            </a:pPr>
            <a:endParaRPr lang="en-US" sz="4800" dirty="0" smtClean="0"/>
          </a:p>
          <a:p>
            <a:r>
              <a:rPr lang="en-US" sz="4800" dirty="0"/>
              <a:t>33. some people have beliefs </a:t>
            </a:r>
            <a:r>
              <a:rPr lang="en-US" sz="4800" dirty="0" err="1"/>
              <a:t>alex</a:t>
            </a:r>
            <a:r>
              <a:rPr lang="en-US" sz="4800" dirty="0"/>
              <a:t> countered that conflict with civil law</a:t>
            </a:r>
          </a:p>
          <a:p>
            <a:r>
              <a:rPr lang="en-US" sz="4800" dirty="0"/>
              <a:t> </a:t>
            </a:r>
          </a:p>
          <a:p>
            <a:r>
              <a:rPr lang="en-US" sz="4800" dirty="0"/>
              <a:t>34.  </a:t>
            </a:r>
            <a:r>
              <a:rPr lang="en-US" sz="4800" dirty="0" err="1"/>
              <a:t>theres</a:t>
            </a:r>
            <a:r>
              <a:rPr lang="en-US" sz="4800" dirty="0"/>
              <a:t> a time to study and its now Mama said and she turned off the television</a:t>
            </a:r>
          </a:p>
          <a:p>
            <a:pPr marL="0" indent="0">
              <a:buNone/>
            </a:pPr>
            <a:endParaRPr lang="en-US" sz="4800" dirty="0" smtClean="0"/>
          </a:p>
        </p:txBody>
      </p:sp>
    </p:spTree>
    <p:extLst>
      <p:ext uri="{BB962C8B-B14F-4D97-AF65-F5344CB8AC3E}">
        <p14:creationId xmlns:p14="http://schemas.microsoft.com/office/powerpoint/2010/main" val="196560918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54546"/>
            <a:ext cx="9720072" cy="1030310"/>
          </a:xfrm>
        </p:spPr>
        <p:txBody>
          <a:bodyPr/>
          <a:lstStyle/>
          <a:p>
            <a:r>
              <a:rPr lang="en-US" dirty="0" smtClean="0"/>
              <a:t>sentence 33 correction</a:t>
            </a:r>
            <a:endParaRPr lang="en-US" dirty="0"/>
          </a:p>
        </p:txBody>
      </p:sp>
      <p:sp>
        <p:nvSpPr>
          <p:cNvPr id="3" name="Content Placeholder 2"/>
          <p:cNvSpPr>
            <a:spLocks noGrp="1"/>
          </p:cNvSpPr>
          <p:nvPr>
            <p:ph idx="1"/>
          </p:nvPr>
        </p:nvSpPr>
        <p:spPr>
          <a:xfrm>
            <a:off x="1024128" y="1004553"/>
            <a:ext cx="10914587" cy="5692462"/>
          </a:xfrm>
        </p:spPr>
        <p:txBody>
          <a:bodyPr/>
          <a:lstStyle/>
          <a:p>
            <a:endParaRPr lang="en-US" sz="3200" dirty="0" smtClean="0"/>
          </a:p>
          <a:p>
            <a:r>
              <a:rPr lang="en-US" sz="3200" dirty="0"/>
              <a:t>33. some people have beliefs </a:t>
            </a:r>
            <a:r>
              <a:rPr lang="en-US" sz="3200" dirty="0" err="1"/>
              <a:t>alex</a:t>
            </a:r>
            <a:r>
              <a:rPr lang="en-US" sz="3200" dirty="0"/>
              <a:t> countered that conflict with civil law</a:t>
            </a:r>
          </a:p>
          <a:p>
            <a:r>
              <a:rPr lang="en-US" sz="3200" dirty="0"/>
              <a:t> </a:t>
            </a:r>
          </a:p>
          <a:p>
            <a:r>
              <a:rPr lang="en-US" sz="3200" dirty="0"/>
              <a:t>33. </a:t>
            </a:r>
            <a:r>
              <a:rPr lang="en-US" sz="3200" b="1" dirty="0"/>
              <a:t>“S</a:t>
            </a:r>
            <a:r>
              <a:rPr lang="en-US" sz="3200" dirty="0"/>
              <a:t>ome people have beliefs</a:t>
            </a:r>
            <a:r>
              <a:rPr lang="en-US" sz="3200" b="1" dirty="0"/>
              <a:t>,” A</a:t>
            </a:r>
            <a:r>
              <a:rPr lang="en-US" sz="3200" dirty="0"/>
              <a:t>lex countered</a:t>
            </a:r>
            <a:r>
              <a:rPr lang="en-US" sz="3200" b="1" dirty="0"/>
              <a:t>, “</a:t>
            </a:r>
            <a:r>
              <a:rPr lang="en-US" sz="3200" dirty="0"/>
              <a:t>that conflict with civil law</a:t>
            </a:r>
            <a:r>
              <a:rPr lang="en-US" sz="3200" b="1" dirty="0"/>
              <a:t>.”</a:t>
            </a:r>
            <a:endParaRPr lang="en-US" sz="3200" dirty="0"/>
          </a:p>
          <a:p>
            <a:r>
              <a:rPr lang="en-US" sz="3200" dirty="0"/>
              <a:t>Commas separate the speakers from the quotes. </a:t>
            </a:r>
          </a:p>
          <a:p>
            <a:r>
              <a:rPr lang="en-US" sz="3200" dirty="0"/>
              <a:t>In 33, the second part of the quote isn’t capitalized because it is part of the first quote.</a:t>
            </a:r>
          </a:p>
          <a:p>
            <a:endParaRPr lang="en-US" sz="3200" dirty="0"/>
          </a:p>
        </p:txBody>
      </p:sp>
    </p:spTree>
    <p:extLst>
      <p:ext uri="{BB962C8B-B14F-4D97-AF65-F5344CB8AC3E}">
        <p14:creationId xmlns:p14="http://schemas.microsoft.com/office/powerpoint/2010/main" val="24602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1500"/>
                                        <p:tgtEl>
                                          <p:spTgt spid="3">
                                            <p:txEl>
                                              <p:pRg st="3" end="3"/>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circle(in)">
                                      <p:cBhvr>
                                        <p:cTn id="10" dur="1500"/>
                                        <p:tgtEl>
                                          <p:spTgt spid="3">
                                            <p:txEl>
                                              <p:pRg st="4" end="4"/>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circle(in)">
                                      <p:cBhvr>
                                        <p:cTn id="13" dur="1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853" y="108698"/>
            <a:ext cx="9720072" cy="1037522"/>
          </a:xfrm>
        </p:spPr>
        <p:txBody>
          <a:bodyPr/>
          <a:lstStyle/>
          <a:p>
            <a:r>
              <a:rPr lang="en-US" dirty="0" smtClean="0"/>
              <a:t>sentence 34 correction</a:t>
            </a:r>
            <a:endParaRPr lang="en-US" dirty="0"/>
          </a:p>
        </p:txBody>
      </p:sp>
      <p:sp>
        <p:nvSpPr>
          <p:cNvPr id="3" name="Content Placeholder 2"/>
          <p:cNvSpPr>
            <a:spLocks noGrp="1"/>
          </p:cNvSpPr>
          <p:nvPr>
            <p:ph idx="1"/>
          </p:nvPr>
        </p:nvSpPr>
        <p:spPr>
          <a:xfrm>
            <a:off x="225638" y="1146219"/>
            <a:ext cx="11751714" cy="5563673"/>
          </a:xfrm>
        </p:spPr>
        <p:txBody>
          <a:bodyPr>
            <a:normAutofit/>
          </a:bodyPr>
          <a:lstStyle/>
          <a:p>
            <a:endParaRPr lang="en-US" sz="2400" dirty="0" smtClean="0"/>
          </a:p>
          <a:p>
            <a:r>
              <a:rPr lang="en-US" sz="3200" dirty="0" smtClean="0"/>
              <a:t>34</a:t>
            </a:r>
            <a:r>
              <a:rPr lang="en-US" sz="3200" dirty="0"/>
              <a:t>.  </a:t>
            </a:r>
            <a:r>
              <a:rPr lang="en-US" sz="3200" dirty="0" err="1"/>
              <a:t>theres</a:t>
            </a:r>
            <a:r>
              <a:rPr lang="en-US" sz="3200" dirty="0"/>
              <a:t> a time to study and its now” Mama said and she turned off the television</a:t>
            </a:r>
          </a:p>
          <a:p>
            <a:r>
              <a:rPr lang="en-US" sz="3200" dirty="0"/>
              <a:t> </a:t>
            </a:r>
          </a:p>
          <a:p>
            <a:r>
              <a:rPr lang="en-US" sz="3200" dirty="0"/>
              <a:t>34</a:t>
            </a:r>
            <a:r>
              <a:rPr lang="en-US" sz="3200" b="1" i="1" dirty="0"/>
              <a:t>. “</a:t>
            </a:r>
            <a:r>
              <a:rPr lang="en-US" sz="3200" b="1" dirty="0"/>
              <a:t>T</a:t>
            </a:r>
            <a:r>
              <a:rPr lang="en-US" sz="3200" dirty="0"/>
              <a:t>here’s a time to study</a:t>
            </a:r>
            <a:r>
              <a:rPr lang="en-US" sz="3200" b="1" dirty="0"/>
              <a:t>,</a:t>
            </a:r>
            <a:r>
              <a:rPr lang="en-US" sz="3200" dirty="0"/>
              <a:t> and it</a:t>
            </a:r>
            <a:r>
              <a:rPr lang="en-US" sz="3200" b="1" dirty="0"/>
              <a:t>’</a:t>
            </a:r>
            <a:r>
              <a:rPr lang="en-US" sz="3200" dirty="0"/>
              <a:t>s now,” Mama said, and she turned  off the television.</a:t>
            </a:r>
          </a:p>
          <a:p>
            <a:r>
              <a:rPr lang="en-US" sz="3200" dirty="0"/>
              <a:t>- The comma before </a:t>
            </a:r>
            <a:r>
              <a:rPr lang="en-US" sz="3200" i="1" dirty="0"/>
              <a:t>and</a:t>
            </a:r>
            <a:r>
              <a:rPr lang="en-US" sz="3200" dirty="0"/>
              <a:t> is separating two separate sentences (independent clauses) with a comma and the conjunction </a:t>
            </a:r>
            <a:r>
              <a:rPr lang="en-US" sz="3200" i="1" dirty="0"/>
              <a:t>and.</a:t>
            </a:r>
            <a:endParaRPr lang="en-US" sz="3200" dirty="0"/>
          </a:p>
          <a:p>
            <a:r>
              <a:rPr lang="en-US" sz="3200" dirty="0"/>
              <a:t>- If the conjunction wasn’t there, you could use a semicolon.</a:t>
            </a:r>
          </a:p>
          <a:p>
            <a:r>
              <a:rPr lang="en-US" sz="3200" dirty="0"/>
              <a:t>- Commas separate the quotes from the speaker.</a:t>
            </a:r>
          </a:p>
          <a:p>
            <a:endParaRPr lang="en-US" sz="3200" dirty="0"/>
          </a:p>
        </p:txBody>
      </p:sp>
    </p:spTree>
    <p:extLst>
      <p:ext uri="{BB962C8B-B14F-4D97-AF65-F5344CB8AC3E}">
        <p14:creationId xmlns:p14="http://schemas.microsoft.com/office/powerpoint/2010/main" val="399276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1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1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125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1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125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12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125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821" y="129561"/>
            <a:ext cx="9720072" cy="1029538"/>
          </a:xfrm>
        </p:spPr>
        <p:txBody>
          <a:bodyPr/>
          <a:lstStyle/>
          <a:p>
            <a:r>
              <a:rPr lang="en-US" dirty="0" smtClean="0"/>
              <a:t>Sentence 35</a:t>
            </a:r>
            <a:endParaRPr lang="en-US" dirty="0"/>
          </a:p>
        </p:txBody>
      </p:sp>
      <p:sp>
        <p:nvSpPr>
          <p:cNvPr id="3" name="Content Placeholder 2"/>
          <p:cNvSpPr>
            <a:spLocks noGrp="1"/>
          </p:cNvSpPr>
          <p:nvPr>
            <p:ph idx="1"/>
          </p:nvPr>
        </p:nvSpPr>
        <p:spPr>
          <a:xfrm>
            <a:off x="225637" y="1159098"/>
            <a:ext cx="11828988" cy="5537915"/>
          </a:xfrm>
        </p:spPr>
        <p:txBody>
          <a:bodyPr>
            <a:normAutofit/>
          </a:bodyPr>
          <a:lstStyle/>
          <a:p>
            <a:endParaRPr lang="en-US" sz="5400" dirty="0" smtClean="0"/>
          </a:p>
          <a:p>
            <a:r>
              <a:rPr lang="en-US" sz="5400" dirty="0" smtClean="0"/>
              <a:t>35</a:t>
            </a:r>
            <a:r>
              <a:rPr lang="en-US" sz="5400" dirty="0"/>
              <a:t>. foolishly the young man shouted I don’t want no advise</a:t>
            </a:r>
          </a:p>
          <a:p>
            <a:r>
              <a:rPr lang="en-US" sz="5400" dirty="0"/>
              <a:t> </a:t>
            </a:r>
          </a:p>
          <a:p>
            <a:endParaRPr lang="en-US" sz="3200" b="1" dirty="0" smtClean="0"/>
          </a:p>
          <a:p>
            <a:endParaRPr lang="en-US" sz="3200" dirty="0"/>
          </a:p>
        </p:txBody>
      </p:sp>
    </p:spTree>
    <p:extLst>
      <p:ext uri="{BB962C8B-B14F-4D97-AF65-F5344CB8AC3E}">
        <p14:creationId xmlns:p14="http://schemas.microsoft.com/office/powerpoint/2010/main" val="320020072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715550"/>
          </a:xfrm>
        </p:spPr>
        <p:txBody>
          <a:bodyPr/>
          <a:lstStyle/>
          <a:p>
            <a:r>
              <a:rPr lang="en-US" dirty="0" smtClean="0"/>
              <a:t>sentence 35 correction</a:t>
            </a:r>
            <a:endParaRPr lang="en-US" dirty="0"/>
          </a:p>
        </p:txBody>
      </p:sp>
      <p:sp>
        <p:nvSpPr>
          <p:cNvPr id="3" name="Content Placeholder 2"/>
          <p:cNvSpPr>
            <a:spLocks noGrp="1"/>
          </p:cNvSpPr>
          <p:nvPr>
            <p:ph idx="1"/>
          </p:nvPr>
        </p:nvSpPr>
        <p:spPr>
          <a:xfrm>
            <a:off x="1024128" y="1481070"/>
            <a:ext cx="10991861" cy="5190186"/>
          </a:xfrm>
        </p:spPr>
        <p:txBody>
          <a:bodyPr>
            <a:normAutofit fontScale="92500" lnSpcReduction="10000"/>
          </a:bodyPr>
          <a:lstStyle/>
          <a:p>
            <a:r>
              <a:rPr lang="en-US" sz="3200" dirty="0"/>
              <a:t>35. foolishly the young man shouted I don’t want no advise</a:t>
            </a:r>
          </a:p>
          <a:p>
            <a:r>
              <a:rPr lang="en-US" sz="3200" dirty="0"/>
              <a:t> </a:t>
            </a:r>
          </a:p>
          <a:p>
            <a:r>
              <a:rPr lang="en-US" sz="3200" dirty="0"/>
              <a:t>35. </a:t>
            </a:r>
            <a:r>
              <a:rPr lang="en-US" sz="3200" b="1" dirty="0"/>
              <a:t>F</a:t>
            </a:r>
            <a:r>
              <a:rPr lang="en-US" sz="3200" dirty="0"/>
              <a:t>oolishly, the young man shouted, “</a:t>
            </a:r>
            <a:r>
              <a:rPr lang="en-US" sz="3200" b="1" dirty="0"/>
              <a:t>I</a:t>
            </a:r>
            <a:r>
              <a:rPr lang="en-US" sz="3200" dirty="0"/>
              <a:t> don</a:t>
            </a:r>
            <a:r>
              <a:rPr lang="en-US" sz="3200" b="1" dirty="0"/>
              <a:t>’</a:t>
            </a:r>
            <a:r>
              <a:rPr lang="en-US" sz="3200" dirty="0"/>
              <a:t>t want </a:t>
            </a:r>
            <a:r>
              <a:rPr lang="en-US" sz="3200" b="1" dirty="0"/>
              <a:t>any advice</a:t>
            </a:r>
            <a:r>
              <a:rPr lang="en-US" sz="3200" dirty="0" smtClean="0"/>
              <a:t>!”</a:t>
            </a:r>
          </a:p>
          <a:p>
            <a:endParaRPr lang="en-US" sz="3200" dirty="0"/>
          </a:p>
          <a:p>
            <a:r>
              <a:rPr lang="en-US" sz="3200" dirty="0"/>
              <a:t>Commas separate the quotes from the speaker.</a:t>
            </a:r>
          </a:p>
          <a:p>
            <a:r>
              <a:rPr lang="en-US" sz="3200" dirty="0"/>
              <a:t>“Don’t want no” is a double negative.</a:t>
            </a:r>
          </a:p>
          <a:p>
            <a:r>
              <a:rPr lang="en-US" sz="3200" dirty="0"/>
              <a:t>“Foolishly” has a comma after it because it is </a:t>
            </a:r>
            <a:r>
              <a:rPr lang="en-US" sz="3200"/>
              <a:t>a </a:t>
            </a:r>
            <a:r>
              <a:rPr lang="en-US" sz="3200" smtClean="0"/>
              <a:t>one-word </a:t>
            </a:r>
            <a:r>
              <a:rPr lang="en-US" sz="3200" dirty="0"/>
              <a:t>transition and an automatic pause.</a:t>
            </a:r>
          </a:p>
          <a:p>
            <a:r>
              <a:rPr lang="en-US" sz="3200" dirty="0"/>
              <a:t> </a:t>
            </a:r>
          </a:p>
          <a:p>
            <a:r>
              <a:rPr lang="en-US" sz="3200" dirty="0"/>
              <a:t> </a:t>
            </a:r>
          </a:p>
        </p:txBody>
      </p:sp>
    </p:spTree>
    <p:extLst>
      <p:ext uri="{BB962C8B-B14F-4D97-AF65-F5344CB8AC3E}">
        <p14:creationId xmlns:p14="http://schemas.microsoft.com/office/powerpoint/2010/main" val="375810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125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1250"/>
                                        <p:tgtEl>
                                          <p:spTgt spid="3">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arn(inVertical)">
                                      <p:cBhvr>
                                        <p:cTn id="13" dur="1250"/>
                                        <p:tgtEl>
                                          <p:spTgt spid="3">
                                            <p:txEl>
                                              <p:pRg st="5" end="5"/>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arn(inVertical)">
                                      <p:cBhvr>
                                        <p:cTn id="16"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86" y="147335"/>
            <a:ext cx="9720072" cy="998885"/>
          </a:xfrm>
        </p:spPr>
        <p:txBody>
          <a:bodyPr/>
          <a:lstStyle/>
          <a:p>
            <a:r>
              <a:rPr lang="en-US" dirty="0" smtClean="0"/>
              <a:t>Sentence #3 Correction</a:t>
            </a:r>
            <a:endParaRPr lang="en-US" dirty="0"/>
          </a:p>
        </p:txBody>
      </p:sp>
      <p:sp>
        <p:nvSpPr>
          <p:cNvPr id="3" name="Content Placeholder 2"/>
          <p:cNvSpPr>
            <a:spLocks noGrp="1"/>
          </p:cNvSpPr>
          <p:nvPr>
            <p:ph idx="1"/>
          </p:nvPr>
        </p:nvSpPr>
        <p:spPr>
          <a:xfrm>
            <a:off x="251395" y="1299220"/>
            <a:ext cx="11940605" cy="5462187"/>
          </a:xfrm>
        </p:spPr>
        <p:txBody>
          <a:bodyPr>
            <a:normAutofit/>
          </a:bodyPr>
          <a:lstStyle/>
          <a:p>
            <a:r>
              <a:rPr lang="en-US" sz="4000" dirty="0"/>
              <a:t>3. </a:t>
            </a:r>
            <a:r>
              <a:rPr lang="en-US" sz="2800" dirty="0" smtClean="0"/>
              <a:t>we </a:t>
            </a:r>
            <a:r>
              <a:rPr lang="en-US" sz="2800" dirty="0"/>
              <a:t>used only one tank of gas on this trip however we used 2 quarts of oil said </a:t>
            </a:r>
            <a:r>
              <a:rPr lang="en-US" sz="2800" dirty="0" err="1"/>
              <a:t>arnie</a:t>
            </a:r>
            <a:endParaRPr lang="en-US" sz="2800" dirty="0"/>
          </a:p>
          <a:p>
            <a:r>
              <a:rPr lang="en-US" sz="2800" dirty="0"/>
              <a:t>(Rules 1, 4, 18</a:t>
            </a:r>
            <a:r>
              <a:rPr lang="en-US" sz="2800" dirty="0" smtClean="0"/>
              <a:t>)</a:t>
            </a:r>
          </a:p>
          <a:p>
            <a:endParaRPr lang="en-US" sz="2800" dirty="0"/>
          </a:p>
          <a:p>
            <a:r>
              <a:rPr lang="en-US" sz="2800" dirty="0"/>
              <a:t>3. “We used only one tank of gas on this trip; however, we used two quarts of oil,” said Arnie</a:t>
            </a:r>
            <a:r>
              <a:rPr lang="en-US" sz="2800" dirty="0" smtClean="0"/>
              <a:t>.</a:t>
            </a:r>
          </a:p>
          <a:p>
            <a:endParaRPr lang="en-US" sz="2800" dirty="0"/>
          </a:p>
          <a:p>
            <a:r>
              <a:rPr lang="en-US" b="1" dirty="0"/>
              <a:t>3.   *Quotation marks around the exact words of a speaker (Rule #4)</a:t>
            </a:r>
            <a:endParaRPr lang="en-US" dirty="0"/>
          </a:p>
          <a:p>
            <a:r>
              <a:rPr lang="en-US" b="1" dirty="0"/>
              <a:t>*Add a semi-colon before and a comma after the conjunctive adverb “</a:t>
            </a:r>
            <a:r>
              <a:rPr lang="en-US" b="1" i="1" dirty="0"/>
              <a:t>however</a:t>
            </a:r>
            <a:r>
              <a:rPr lang="en-US" b="1" dirty="0"/>
              <a:t>” (Rule #1)</a:t>
            </a:r>
            <a:endParaRPr lang="en-US" dirty="0"/>
          </a:p>
          <a:p>
            <a:r>
              <a:rPr lang="en-US" b="1" dirty="0"/>
              <a:t>     *Whole numbers below 100 (Rule #18)</a:t>
            </a:r>
            <a:endParaRPr lang="en-US" dirty="0"/>
          </a:p>
          <a:p>
            <a:endParaRPr lang="en-US" dirty="0"/>
          </a:p>
        </p:txBody>
      </p:sp>
    </p:spTree>
    <p:extLst>
      <p:ext uri="{BB962C8B-B14F-4D97-AF65-F5344CB8AC3E}">
        <p14:creationId xmlns:p14="http://schemas.microsoft.com/office/powerpoint/2010/main" val="2210113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25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125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125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759" y="185971"/>
            <a:ext cx="9720072" cy="792823"/>
          </a:xfrm>
        </p:spPr>
        <p:txBody>
          <a:bodyPr/>
          <a:lstStyle/>
          <a:p>
            <a:r>
              <a:rPr lang="en-US" dirty="0" smtClean="0"/>
              <a:t>Sentences 36 &amp; 37</a:t>
            </a:r>
            <a:endParaRPr lang="en-US" dirty="0"/>
          </a:p>
        </p:txBody>
      </p:sp>
      <p:sp>
        <p:nvSpPr>
          <p:cNvPr id="3" name="Content Placeholder 2"/>
          <p:cNvSpPr>
            <a:spLocks noGrp="1"/>
          </p:cNvSpPr>
          <p:nvPr>
            <p:ph idx="1"/>
          </p:nvPr>
        </p:nvSpPr>
        <p:spPr>
          <a:xfrm>
            <a:off x="354427" y="1345842"/>
            <a:ext cx="11700198" cy="5325413"/>
          </a:xfrm>
        </p:spPr>
        <p:txBody>
          <a:bodyPr>
            <a:normAutofit/>
          </a:bodyPr>
          <a:lstStyle/>
          <a:p>
            <a:r>
              <a:rPr lang="en-US" sz="5400" dirty="0" smtClean="0">
                <a:solidFill>
                  <a:schemeClr val="accent1"/>
                </a:solidFill>
              </a:rPr>
              <a:t>36.</a:t>
            </a:r>
            <a:r>
              <a:rPr lang="en-US" sz="5400" dirty="0" smtClean="0"/>
              <a:t> </a:t>
            </a:r>
            <a:r>
              <a:rPr lang="en-US" sz="4400" dirty="0"/>
              <a:t>I’ve been doing some research about sunflowers Hannah told her friends</a:t>
            </a:r>
            <a:r>
              <a:rPr lang="en-US" sz="4400" dirty="0" smtClean="0"/>
              <a:t>.</a:t>
            </a:r>
            <a:endParaRPr lang="en-US" sz="5400" dirty="0"/>
          </a:p>
          <a:p>
            <a:r>
              <a:rPr lang="en-US" sz="5400" dirty="0" smtClean="0">
                <a:solidFill>
                  <a:schemeClr val="accent1"/>
                </a:solidFill>
              </a:rPr>
              <a:t>37. </a:t>
            </a:r>
            <a:r>
              <a:rPr lang="en-US" sz="4000" dirty="0"/>
              <a:t>Some people have beliefs Caleb </a:t>
            </a:r>
            <a:r>
              <a:rPr lang="en-US" sz="4000" dirty="0" smtClean="0"/>
              <a:t>countered </a:t>
            </a:r>
            <a:r>
              <a:rPr lang="en-US" sz="4000" dirty="0"/>
              <a:t>that conflict with civil law</a:t>
            </a:r>
            <a:r>
              <a:rPr lang="en-US" sz="4000" dirty="0" smtClean="0"/>
              <a:t>.</a:t>
            </a:r>
          </a:p>
          <a:p>
            <a:endParaRPr lang="en-US" sz="4000" dirty="0"/>
          </a:p>
          <a:p>
            <a:r>
              <a:rPr lang="en-US" sz="4400" b="1" dirty="0"/>
              <a:t>Commas separate speakers from the </a:t>
            </a:r>
            <a:r>
              <a:rPr lang="en-US" sz="4400" b="1" dirty="0" smtClean="0"/>
              <a:t>quote if each part isn’t a complete sentence.</a:t>
            </a:r>
            <a:endParaRPr lang="en-US" sz="4400" dirty="0"/>
          </a:p>
          <a:p>
            <a:endParaRPr lang="en-US" sz="4400" dirty="0"/>
          </a:p>
        </p:txBody>
      </p:sp>
    </p:spTree>
    <p:extLst>
      <p:ext uri="{BB962C8B-B14F-4D97-AF65-F5344CB8AC3E}">
        <p14:creationId xmlns:p14="http://schemas.microsoft.com/office/powerpoint/2010/main" val="85873165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36 correction</a:t>
            </a:r>
            <a:endParaRPr lang="en-US" dirty="0"/>
          </a:p>
        </p:txBody>
      </p:sp>
      <p:sp>
        <p:nvSpPr>
          <p:cNvPr id="3" name="Content Placeholder 2"/>
          <p:cNvSpPr>
            <a:spLocks noGrp="1"/>
          </p:cNvSpPr>
          <p:nvPr>
            <p:ph idx="1"/>
          </p:nvPr>
        </p:nvSpPr>
        <p:spPr/>
        <p:txBody>
          <a:bodyPr>
            <a:normAutofit lnSpcReduction="10000"/>
          </a:bodyPr>
          <a:lstStyle/>
          <a:p>
            <a:r>
              <a:rPr lang="en-US" sz="3200" dirty="0" smtClean="0">
                <a:solidFill>
                  <a:schemeClr val="accent1"/>
                </a:solidFill>
              </a:rPr>
              <a:t>36. </a:t>
            </a:r>
            <a:r>
              <a:rPr lang="en-US" sz="3200" dirty="0"/>
              <a:t>I’ve been doing some research about sunflowers Hannah told her friends.</a:t>
            </a:r>
            <a:endParaRPr lang="en-US" sz="4000" dirty="0"/>
          </a:p>
          <a:p>
            <a:endParaRPr lang="en-US" sz="3200" b="1" dirty="0" smtClean="0"/>
          </a:p>
          <a:p>
            <a:r>
              <a:rPr lang="en-US" sz="3200" b="1" dirty="0" smtClean="0"/>
              <a:t>“</a:t>
            </a:r>
            <a:r>
              <a:rPr lang="en-US" sz="3200" dirty="0"/>
              <a:t>I’ve been doing some research about sunflowers</a:t>
            </a:r>
            <a:r>
              <a:rPr lang="en-US" sz="3200" b="1" dirty="0"/>
              <a:t>,” </a:t>
            </a:r>
            <a:r>
              <a:rPr lang="en-US" sz="3200" dirty="0"/>
              <a:t>Hannah told her friends</a:t>
            </a:r>
            <a:r>
              <a:rPr lang="en-US" sz="3200" b="1" dirty="0" smtClean="0"/>
              <a:t>.</a:t>
            </a:r>
          </a:p>
          <a:p>
            <a:endParaRPr lang="en-US" sz="3200" dirty="0"/>
          </a:p>
          <a:p>
            <a:r>
              <a:rPr lang="en-US" sz="3200" b="1" dirty="0"/>
              <a:t>Commas separate speakers from the </a:t>
            </a:r>
            <a:r>
              <a:rPr lang="en-US" sz="3200" b="1" dirty="0" smtClean="0"/>
              <a:t>quote if each part isn’t a complete sentence.</a:t>
            </a:r>
            <a:endParaRPr lang="en-US" sz="3200" dirty="0"/>
          </a:p>
        </p:txBody>
      </p:sp>
    </p:spTree>
    <p:extLst>
      <p:ext uri="{BB962C8B-B14F-4D97-AF65-F5344CB8AC3E}">
        <p14:creationId xmlns:p14="http://schemas.microsoft.com/office/powerpoint/2010/main" val="227642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216" y="134455"/>
            <a:ext cx="9720072" cy="1499616"/>
          </a:xfrm>
        </p:spPr>
        <p:txBody>
          <a:bodyPr/>
          <a:lstStyle/>
          <a:p>
            <a:r>
              <a:rPr lang="en-US" dirty="0" smtClean="0"/>
              <a:t>sentence 37 correction</a:t>
            </a:r>
            <a:endParaRPr lang="en-US" dirty="0"/>
          </a:p>
        </p:txBody>
      </p:sp>
      <p:sp>
        <p:nvSpPr>
          <p:cNvPr id="3" name="Content Placeholder 2"/>
          <p:cNvSpPr>
            <a:spLocks noGrp="1"/>
          </p:cNvSpPr>
          <p:nvPr>
            <p:ph idx="1"/>
          </p:nvPr>
        </p:nvSpPr>
        <p:spPr>
          <a:xfrm>
            <a:off x="689277" y="1835239"/>
            <a:ext cx="11167872" cy="4436772"/>
          </a:xfrm>
        </p:spPr>
        <p:txBody>
          <a:bodyPr>
            <a:normAutofit fontScale="85000" lnSpcReduction="10000"/>
          </a:bodyPr>
          <a:lstStyle/>
          <a:p>
            <a:r>
              <a:rPr lang="en-US" sz="3200" dirty="0" smtClean="0">
                <a:solidFill>
                  <a:schemeClr val="accent1"/>
                </a:solidFill>
              </a:rPr>
              <a:t>37. </a:t>
            </a:r>
            <a:r>
              <a:rPr lang="en-US" sz="3200" dirty="0"/>
              <a:t>Some people have beliefs Caleb countered that conflict with civil law.</a:t>
            </a:r>
          </a:p>
          <a:p>
            <a:endParaRPr lang="en-US" sz="3200" b="1" dirty="0" smtClean="0"/>
          </a:p>
          <a:p>
            <a:r>
              <a:rPr lang="en-US" sz="3200" b="1" dirty="0" smtClean="0"/>
              <a:t>“</a:t>
            </a:r>
            <a:r>
              <a:rPr lang="en-US" sz="3200" dirty="0"/>
              <a:t>Some people have beliefs</a:t>
            </a:r>
            <a:r>
              <a:rPr lang="en-US" sz="3200" b="1" dirty="0"/>
              <a:t>,” </a:t>
            </a:r>
            <a:r>
              <a:rPr lang="en-US" sz="3200" dirty="0"/>
              <a:t>Caleb countered</a:t>
            </a:r>
            <a:r>
              <a:rPr lang="en-US" sz="3200" b="1" dirty="0"/>
              <a:t>, “</a:t>
            </a:r>
            <a:r>
              <a:rPr lang="en-US" sz="3200" dirty="0"/>
              <a:t>that conflict with civil law</a:t>
            </a:r>
            <a:r>
              <a:rPr lang="en-US" sz="3200" b="1" dirty="0" smtClean="0"/>
              <a:t>.”</a:t>
            </a:r>
          </a:p>
          <a:p>
            <a:endParaRPr lang="en-US" sz="3200" dirty="0"/>
          </a:p>
          <a:p>
            <a:r>
              <a:rPr lang="en-US" sz="3200" dirty="0"/>
              <a:t>*Commas separate the speakers from the </a:t>
            </a:r>
            <a:r>
              <a:rPr lang="en-US" sz="3200" dirty="0" smtClean="0"/>
              <a:t>quotes if each part isn’t a complete sentence. </a:t>
            </a:r>
            <a:endParaRPr lang="en-US" sz="3200" dirty="0"/>
          </a:p>
          <a:p>
            <a:r>
              <a:rPr lang="en-US" sz="3200" dirty="0" smtClean="0"/>
              <a:t>*</a:t>
            </a:r>
            <a:r>
              <a:rPr lang="en-US" sz="3200" dirty="0"/>
              <a:t>T</a:t>
            </a:r>
            <a:r>
              <a:rPr lang="en-US" sz="3200" dirty="0" smtClean="0"/>
              <a:t>he </a:t>
            </a:r>
            <a:r>
              <a:rPr lang="en-US" sz="3200" dirty="0"/>
              <a:t>second part of the quote isn’t capitalized because it is part of the first quote.</a:t>
            </a:r>
          </a:p>
          <a:p>
            <a:r>
              <a:rPr lang="en-US" sz="3200" dirty="0"/>
              <a:t> </a:t>
            </a:r>
          </a:p>
        </p:txBody>
      </p:sp>
    </p:spTree>
    <p:extLst>
      <p:ext uri="{BB962C8B-B14F-4D97-AF65-F5344CB8AC3E}">
        <p14:creationId xmlns:p14="http://schemas.microsoft.com/office/powerpoint/2010/main" val="3424892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22" y="115910"/>
            <a:ext cx="9720072" cy="1499616"/>
          </a:xfrm>
        </p:spPr>
        <p:txBody>
          <a:bodyPr/>
          <a:lstStyle/>
          <a:p>
            <a:r>
              <a:rPr lang="en-US" dirty="0" smtClean="0"/>
              <a:t>Sentences 38 &amp; 39</a:t>
            </a:r>
            <a:endParaRPr lang="en-US" dirty="0"/>
          </a:p>
        </p:txBody>
      </p:sp>
      <p:sp>
        <p:nvSpPr>
          <p:cNvPr id="3" name="Content Placeholder 2"/>
          <p:cNvSpPr>
            <a:spLocks noGrp="1"/>
          </p:cNvSpPr>
          <p:nvPr>
            <p:ph idx="1"/>
          </p:nvPr>
        </p:nvSpPr>
        <p:spPr>
          <a:xfrm>
            <a:off x="264274" y="1358720"/>
            <a:ext cx="11700199" cy="5364051"/>
          </a:xfrm>
        </p:spPr>
        <p:txBody>
          <a:bodyPr>
            <a:normAutofit/>
          </a:bodyPr>
          <a:lstStyle/>
          <a:p>
            <a:r>
              <a:rPr lang="en-US" sz="5400" dirty="0" smtClean="0">
                <a:solidFill>
                  <a:schemeClr val="accent1"/>
                </a:solidFill>
              </a:rPr>
              <a:t>38.</a:t>
            </a:r>
            <a:r>
              <a:rPr lang="en-US" sz="5400" dirty="0" smtClean="0"/>
              <a:t> </a:t>
            </a:r>
            <a:r>
              <a:rPr lang="en-US" sz="3600" dirty="0"/>
              <a:t>They have brought a present for Sarah and I</a:t>
            </a:r>
            <a:r>
              <a:rPr lang="en-US" sz="3600" dirty="0" smtClean="0"/>
              <a:t>.</a:t>
            </a:r>
            <a:endParaRPr lang="en-US" sz="5400" dirty="0" smtClean="0"/>
          </a:p>
          <a:p>
            <a:r>
              <a:rPr lang="en-US" sz="5400" dirty="0" smtClean="0">
                <a:solidFill>
                  <a:schemeClr val="accent1"/>
                </a:solidFill>
              </a:rPr>
              <a:t>39. </a:t>
            </a:r>
            <a:r>
              <a:rPr lang="en-US" sz="3600" dirty="0"/>
              <a:t>I can’t wait to see </a:t>
            </a:r>
            <a:r>
              <a:rPr lang="en-US" sz="3600" dirty="0" smtClean="0"/>
              <a:t>uncle </a:t>
            </a:r>
            <a:r>
              <a:rPr lang="en-US" sz="3600" dirty="0"/>
              <a:t>Greg </a:t>
            </a:r>
            <a:r>
              <a:rPr lang="en-US" sz="3600" dirty="0" smtClean="0"/>
              <a:t>and </a:t>
            </a:r>
            <a:r>
              <a:rPr lang="en-US" sz="3600" dirty="0"/>
              <a:t>cousin Luke.</a:t>
            </a:r>
          </a:p>
          <a:p>
            <a:pPr marL="0" indent="0">
              <a:buNone/>
            </a:pPr>
            <a:r>
              <a:rPr lang="en-US" sz="2800" dirty="0" smtClean="0"/>
              <a:t>Test </a:t>
            </a:r>
            <a:r>
              <a:rPr lang="en-US" sz="2800" dirty="0"/>
              <a:t>It:</a:t>
            </a:r>
          </a:p>
          <a:p>
            <a:r>
              <a:rPr lang="en-US" sz="2800" dirty="0" smtClean="0"/>
              <a:t>“They </a:t>
            </a:r>
            <a:r>
              <a:rPr lang="en-US" sz="2800" dirty="0"/>
              <a:t>have brought a present for I</a:t>
            </a:r>
            <a:r>
              <a:rPr lang="en-US" sz="2800" dirty="0" smtClean="0"/>
              <a:t>.”</a:t>
            </a:r>
          </a:p>
          <a:p>
            <a:r>
              <a:rPr lang="en-US" sz="2800" dirty="0" smtClean="0"/>
              <a:t>OR</a:t>
            </a:r>
            <a:endParaRPr lang="en-US" sz="2800" dirty="0"/>
          </a:p>
          <a:p>
            <a:pPr marL="0" indent="0">
              <a:buNone/>
            </a:pPr>
            <a:r>
              <a:rPr lang="en-US" sz="2800" dirty="0" smtClean="0"/>
              <a:t> </a:t>
            </a:r>
            <a:r>
              <a:rPr lang="en-US" sz="2800" dirty="0"/>
              <a:t>“They have brought a present for me.”  </a:t>
            </a:r>
          </a:p>
          <a:p>
            <a:r>
              <a:rPr lang="en-US" sz="4000" dirty="0"/>
              <a:t>Family - Uncle, Aunt, Cousin – </a:t>
            </a:r>
            <a:r>
              <a:rPr lang="en-US" sz="4000" b="1" dirty="0"/>
              <a:t>Capitalize</a:t>
            </a:r>
            <a:r>
              <a:rPr lang="en-US" sz="4000" dirty="0"/>
              <a:t> these and other family terms when used with a proper noun.</a:t>
            </a:r>
          </a:p>
          <a:p>
            <a:endParaRPr lang="en-US" sz="4000" dirty="0"/>
          </a:p>
        </p:txBody>
      </p:sp>
    </p:spTree>
    <p:extLst>
      <p:ext uri="{BB962C8B-B14F-4D97-AF65-F5344CB8AC3E}">
        <p14:creationId xmlns:p14="http://schemas.microsoft.com/office/powerpoint/2010/main" val="30110499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38 correction</a:t>
            </a:r>
            <a:endParaRPr lang="en-US" dirty="0"/>
          </a:p>
        </p:txBody>
      </p:sp>
      <p:sp>
        <p:nvSpPr>
          <p:cNvPr id="3" name="Content Placeholder 2"/>
          <p:cNvSpPr>
            <a:spLocks noGrp="1"/>
          </p:cNvSpPr>
          <p:nvPr>
            <p:ph idx="1"/>
          </p:nvPr>
        </p:nvSpPr>
        <p:spPr>
          <a:xfrm>
            <a:off x="1024127" y="2273122"/>
            <a:ext cx="9720073" cy="4023360"/>
          </a:xfrm>
        </p:spPr>
        <p:txBody>
          <a:bodyPr>
            <a:normAutofit fontScale="92500" lnSpcReduction="10000"/>
          </a:bodyPr>
          <a:lstStyle/>
          <a:p>
            <a:r>
              <a:rPr lang="en-US" sz="3200" dirty="0" smtClean="0">
                <a:solidFill>
                  <a:schemeClr val="accent1"/>
                </a:solidFill>
              </a:rPr>
              <a:t>38. </a:t>
            </a:r>
            <a:r>
              <a:rPr lang="en-US" sz="3600" dirty="0"/>
              <a:t>They have brought a present for Sarah and I.</a:t>
            </a:r>
            <a:endParaRPr lang="en-US" sz="5400" dirty="0"/>
          </a:p>
          <a:p>
            <a:endParaRPr lang="en-US" sz="3600" dirty="0" smtClean="0"/>
          </a:p>
          <a:p>
            <a:r>
              <a:rPr lang="en-US" sz="3600" dirty="0" smtClean="0"/>
              <a:t>They </a:t>
            </a:r>
            <a:r>
              <a:rPr lang="en-US" sz="3600" dirty="0"/>
              <a:t>have brought a present for Sarah and me.</a:t>
            </a:r>
          </a:p>
          <a:p>
            <a:pPr marL="0" indent="0">
              <a:buNone/>
            </a:pPr>
            <a:endParaRPr lang="en-US" sz="3600" dirty="0"/>
          </a:p>
          <a:p>
            <a:r>
              <a:rPr lang="en-US" sz="3600" dirty="0" smtClean="0"/>
              <a:t>Test </a:t>
            </a:r>
            <a:r>
              <a:rPr lang="en-US" sz="3600" dirty="0"/>
              <a:t>It:</a:t>
            </a:r>
          </a:p>
          <a:p>
            <a:r>
              <a:rPr lang="en-US" sz="3600" dirty="0"/>
              <a:t>Incorrect: “They have brought a present for I.”</a:t>
            </a:r>
          </a:p>
          <a:p>
            <a:r>
              <a:rPr lang="en-US" sz="3600" dirty="0"/>
              <a:t>Correct: “They have brought a present for me.”  </a:t>
            </a:r>
          </a:p>
        </p:txBody>
      </p:sp>
    </p:spTree>
    <p:extLst>
      <p:ext uri="{BB962C8B-B14F-4D97-AF65-F5344CB8AC3E}">
        <p14:creationId xmlns:p14="http://schemas.microsoft.com/office/powerpoint/2010/main" val="1956938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39 correction</a:t>
            </a:r>
            <a:endParaRPr lang="en-US" dirty="0"/>
          </a:p>
        </p:txBody>
      </p:sp>
      <p:sp>
        <p:nvSpPr>
          <p:cNvPr id="3" name="Content Placeholder 2"/>
          <p:cNvSpPr>
            <a:spLocks noGrp="1"/>
          </p:cNvSpPr>
          <p:nvPr>
            <p:ph idx="1"/>
          </p:nvPr>
        </p:nvSpPr>
        <p:spPr>
          <a:xfrm>
            <a:off x="1024128" y="2286000"/>
            <a:ext cx="10927466" cy="4385256"/>
          </a:xfrm>
        </p:spPr>
        <p:txBody>
          <a:bodyPr>
            <a:normAutofit lnSpcReduction="10000"/>
          </a:bodyPr>
          <a:lstStyle/>
          <a:p>
            <a:r>
              <a:rPr lang="en-US" sz="3200" dirty="0" smtClean="0">
                <a:solidFill>
                  <a:schemeClr val="accent1"/>
                </a:solidFill>
              </a:rPr>
              <a:t>39. </a:t>
            </a:r>
            <a:r>
              <a:rPr lang="en-US" sz="3600" dirty="0"/>
              <a:t>I can’t wait to see uncle Greg and cousin Luke.</a:t>
            </a:r>
          </a:p>
          <a:p>
            <a:endParaRPr lang="en-US" sz="3600" dirty="0" smtClean="0"/>
          </a:p>
          <a:p>
            <a:r>
              <a:rPr lang="en-US" sz="3600" dirty="0" smtClean="0"/>
              <a:t>I </a:t>
            </a:r>
            <a:r>
              <a:rPr lang="en-US" sz="3600" dirty="0"/>
              <a:t>can’t wait to see Uncle Greg and Cousin Luke</a:t>
            </a:r>
            <a:r>
              <a:rPr lang="en-US" sz="3600" dirty="0" smtClean="0"/>
              <a:t>.</a:t>
            </a:r>
          </a:p>
          <a:p>
            <a:endParaRPr lang="en-US" sz="3600" dirty="0"/>
          </a:p>
          <a:p>
            <a:endParaRPr lang="en-US" sz="3600" dirty="0"/>
          </a:p>
          <a:p>
            <a:r>
              <a:rPr lang="en-US" sz="3600" dirty="0"/>
              <a:t>Family - Uncle, Aunt, Cousin – </a:t>
            </a:r>
            <a:r>
              <a:rPr lang="en-US" sz="3600" b="1" dirty="0"/>
              <a:t>Capitalize</a:t>
            </a:r>
            <a:r>
              <a:rPr lang="en-US" sz="3600" dirty="0"/>
              <a:t> these and other family terms when used with a proper </a:t>
            </a:r>
            <a:r>
              <a:rPr lang="en-US" sz="3600" dirty="0" smtClean="0"/>
              <a:t>noun.</a:t>
            </a:r>
            <a:endParaRPr lang="en-US" sz="3600" dirty="0"/>
          </a:p>
        </p:txBody>
      </p:sp>
    </p:spTree>
    <p:extLst>
      <p:ext uri="{BB962C8B-B14F-4D97-AF65-F5344CB8AC3E}">
        <p14:creationId xmlns:p14="http://schemas.microsoft.com/office/powerpoint/2010/main" val="59895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517" y="108698"/>
            <a:ext cx="9720072" cy="895854"/>
          </a:xfrm>
        </p:spPr>
        <p:txBody>
          <a:bodyPr/>
          <a:lstStyle/>
          <a:p>
            <a:r>
              <a:rPr lang="en-US" dirty="0" smtClean="0"/>
              <a:t>Sentences 40 &amp; 41</a:t>
            </a:r>
            <a:endParaRPr lang="en-US" dirty="0"/>
          </a:p>
        </p:txBody>
      </p:sp>
      <p:sp>
        <p:nvSpPr>
          <p:cNvPr id="3" name="Content Placeholder 2"/>
          <p:cNvSpPr>
            <a:spLocks noGrp="1"/>
          </p:cNvSpPr>
          <p:nvPr>
            <p:ph idx="1"/>
          </p:nvPr>
        </p:nvSpPr>
        <p:spPr>
          <a:xfrm>
            <a:off x="354426" y="1004552"/>
            <a:ext cx="11571411" cy="5666704"/>
          </a:xfrm>
        </p:spPr>
        <p:txBody>
          <a:bodyPr>
            <a:normAutofit fontScale="25000" lnSpcReduction="20000"/>
          </a:bodyPr>
          <a:lstStyle/>
          <a:p>
            <a:r>
              <a:rPr lang="en-US" sz="12800" dirty="0" smtClean="0">
                <a:solidFill>
                  <a:schemeClr val="accent1"/>
                </a:solidFill>
              </a:rPr>
              <a:t>40.</a:t>
            </a:r>
            <a:r>
              <a:rPr lang="en-US" sz="12800" dirty="0" smtClean="0"/>
              <a:t> </a:t>
            </a:r>
            <a:r>
              <a:rPr lang="en-US" sz="12800" dirty="0"/>
              <a:t>They pushed him and I to do our best</a:t>
            </a:r>
            <a:r>
              <a:rPr lang="en-US" sz="12800" dirty="0" smtClean="0"/>
              <a:t>.</a:t>
            </a:r>
          </a:p>
          <a:p>
            <a:endParaRPr lang="en-US" sz="12800" dirty="0" smtClean="0"/>
          </a:p>
          <a:p>
            <a:r>
              <a:rPr lang="en-US" sz="12800" dirty="0" smtClean="0">
                <a:solidFill>
                  <a:schemeClr val="accent1"/>
                </a:solidFill>
              </a:rPr>
              <a:t>41. </a:t>
            </a:r>
            <a:r>
              <a:rPr lang="en-US" sz="12800" dirty="0"/>
              <a:t>We need to discuss this farther</a:t>
            </a:r>
            <a:r>
              <a:rPr lang="en-US" sz="12800" dirty="0" smtClean="0"/>
              <a:t>.</a:t>
            </a:r>
          </a:p>
          <a:p>
            <a:endParaRPr lang="en-US" sz="12800" dirty="0"/>
          </a:p>
          <a:p>
            <a:r>
              <a:rPr lang="en-US" sz="11200" dirty="0"/>
              <a:t>Test: They pushed I to do my best</a:t>
            </a:r>
            <a:r>
              <a:rPr lang="en-US" sz="11200" dirty="0" smtClean="0"/>
              <a:t>.</a:t>
            </a:r>
          </a:p>
          <a:p>
            <a:pPr marL="128016" lvl="1" indent="0">
              <a:buNone/>
            </a:pPr>
            <a:r>
              <a:rPr lang="en-US" sz="11200" dirty="0"/>
              <a:t>	</a:t>
            </a:r>
            <a:r>
              <a:rPr lang="en-US" sz="11200" dirty="0" smtClean="0"/>
              <a:t>			OR</a:t>
            </a:r>
            <a:endParaRPr lang="en-US" sz="11200" dirty="0"/>
          </a:p>
          <a:p>
            <a:r>
              <a:rPr lang="en-US" sz="11200" dirty="0"/>
              <a:t>         They pushed me to do my best</a:t>
            </a:r>
            <a:r>
              <a:rPr lang="en-US" sz="11200" dirty="0" smtClean="0"/>
              <a:t>.</a:t>
            </a:r>
            <a:r>
              <a:rPr lang="en-US" sz="11200" dirty="0"/>
              <a:t> </a:t>
            </a:r>
            <a:endParaRPr lang="en-US" sz="11200" dirty="0" smtClean="0"/>
          </a:p>
          <a:p>
            <a:endParaRPr lang="en-US" sz="11200" dirty="0"/>
          </a:p>
          <a:p>
            <a:r>
              <a:rPr lang="en-US" sz="11200" dirty="0" smtClean="0"/>
              <a:t>The </a:t>
            </a:r>
            <a:r>
              <a:rPr lang="en-US" sz="11200" dirty="0"/>
              <a:t>quick and dirty tip is to use “</a:t>
            </a:r>
            <a:r>
              <a:rPr lang="en-US" sz="11200" b="1" dirty="0"/>
              <a:t>farther</a:t>
            </a:r>
            <a:r>
              <a:rPr lang="en-US" sz="11200" dirty="0"/>
              <a:t>” for physical distance only. </a:t>
            </a:r>
          </a:p>
          <a:p>
            <a:r>
              <a:rPr lang="en-US" sz="11200" b="1" dirty="0"/>
              <a:t>“Further</a:t>
            </a:r>
            <a:r>
              <a:rPr lang="en-US" sz="11200" dirty="0"/>
              <a:t>” refers to a greater extent, or to help promote a work or undertaking “Further” can relate to physical distance, but “farther” is much preferred for that. It's easy to remember because “</a:t>
            </a:r>
            <a:r>
              <a:rPr lang="en-US" sz="11200" b="1" dirty="0"/>
              <a:t>farther</a:t>
            </a:r>
            <a:r>
              <a:rPr lang="en-US" sz="11200" dirty="0"/>
              <a:t>” has the word “far” in it, and “far” obviously relates to physical distance.</a:t>
            </a:r>
            <a:endParaRPr lang="en-US" sz="11200" dirty="0" smtClean="0"/>
          </a:p>
          <a:p>
            <a:pPr marL="128016" lvl="1" indent="0">
              <a:buNone/>
            </a:pPr>
            <a:endParaRPr lang="en-US" sz="11200" dirty="0"/>
          </a:p>
          <a:p>
            <a:endParaRPr lang="en-US" sz="11200" dirty="0"/>
          </a:p>
        </p:txBody>
      </p:sp>
    </p:spTree>
    <p:extLst>
      <p:ext uri="{BB962C8B-B14F-4D97-AF65-F5344CB8AC3E}">
        <p14:creationId xmlns:p14="http://schemas.microsoft.com/office/powerpoint/2010/main" val="386118822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40 correction</a:t>
            </a:r>
            <a:endParaRPr lang="en-US" dirty="0"/>
          </a:p>
        </p:txBody>
      </p:sp>
      <p:sp>
        <p:nvSpPr>
          <p:cNvPr id="3" name="Content Placeholder 2"/>
          <p:cNvSpPr>
            <a:spLocks noGrp="1"/>
          </p:cNvSpPr>
          <p:nvPr>
            <p:ph idx="1"/>
          </p:nvPr>
        </p:nvSpPr>
        <p:spPr/>
        <p:txBody>
          <a:bodyPr>
            <a:normAutofit/>
          </a:bodyPr>
          <a:lstStyle/>
          <a:p>
            <a:r>
              <a:rPr lang="en-US" sz="3200" dirty="0" smtClean="0">
                <a:solidFill>
                  <a:schemeClr val="accent1"/>
                </a:solidFill>
              </a:rPr>
              <a:t>40. </a:t>
            </a:r>
            <a:r>
              <a:rPr lang="en-US" sz="3800" dirty="0"/>
              <a:t>They pushed him and I to do our best</a:t>
            </a:r>
            <a:r>
              <a:rPr lang="en-US" sz="3800" dirty="0" smtClean="0"/>
              <a:t>.</a:t>
            </a:r>
          </a:p>
          <a:p>
            <a:endParaRPr lang="en-US" sz="3800" dirty="0"/>
          </a:p>
          <a:p>
            <a:r>
              <a:rPr lang="en-US" sz="3600" dirty="0" smtClean="0"/>
              <a:t>They </a:t>
            </a:r>
            <a:r>
              <a:rPr lang="en-US" sz="3600" dirty="0"/>
              <a:t>pushed him and me to do our best</a:t>
            </a:r>
            <a:r>
              <a:rPr lang="en-US" sz="3600" dirty="0" smtClean="0"/>
              <a:t>.</a:t>
            </a:r>
          </a:p>
          <a:p>
            <a:endParaRPr lang="en-US" sz="3600" dirty="0"/>
          </a:p>
          <a:p>
            <a:r>
              <a:rPr lang="en-US" sz="3600" dirty="0" smtClean="0"/>
              <a:t>Test: They pushed I to do my best. (Incorrect)</a:t>
            </a:r>
          </a:p>
          <a:p>
            <a:pPr marL="128016" lvl="1" indent="0">
              <a:buNone/>
            </a:pPr>
            <a:r>
              <a:rPr lang="en-US" sz="3200" dirty="0"/>
              <a:t> </a:t>
            </a:r>
            <a:r>
              <a:rPr lang="en-US" sz="3200" dirty="0" smtClean="0"/>
              <a:t>        </a:t>
            </a:r>
            <a:r>
              <a:rPr lang="en-US" sz="3600" dirty="0" smtClean="0"/>
              <a:t>They pushed me to do my best. (Correct)</a:t>
            </a:r>
            <a:endParaRPr lang="en-US" sz="3600" dirty="0"/>
          </a:p>
          <a:p>
            <a:endParaRPr lang="en-US" sz="3600" dirty="0"/>
          </a:p>
        </p:txBody>
      </p:sp>
    </p:spTree>
    <p:extLst>
      <p:ext uri="{BB962C8B-B14F-4D97-AF65-F5344CB8AC3E}">
        <p14:creationId xmlns:p14="http://schemas.microsoft.com/office/powerpoint/2010/main" val="2016298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79" y="147334"/>
            <a:ext cx="9720072" cy="973128"/>
          </a:xfrm>
        </p:spPr>
        <p:txBody>
          <a:bodyPr/>
          <a:lstStyle/>
          <a:p>
            <a:r>
              <a:rPr lang="en-US" dirty="0" smtClean="0"/>
              <a:t>sentence 41 correction</a:t>
            </a:r>
            <a:endParaRPr lang="en-US" dirty="0"/>
          </a:p>
        </p:txBody>
      </p:sp>
      <p:sp>
        <p:nvSpPr>
          <p:cNvPr id="3" name="Content Placeholder 2"/>
          <p:cNvSpPr>
            <a:spLocks noGrp="1"/>
          </p:cNvSpPr>
          <p:nvPr>
            <p:ph idx="1"/>
          </p:nvPr>
        </p:nvSpPr>
        <p:spPr>
          <a:xfrm>
            <a:off x="444579" y="1371599"/>
            <a:ext cx="11622925" cy="5364052"/>
          </a:xfrm>
        </p:spPr>
        <p:txBody>
          <a:bodyPr>
            <a:normAutofit fontScale="25000" lnSpcReduction="20000"/>
          </a:bodyPr>
          <a:lstStyle/>
          <a:p>
            <a:r>
              <a:rPr lang="en-US" sz="11100" dirty="0" smtClean="0">
                <a:solidFill>
                  <a:schemeClr val="accent1"/>
                </a:solidFill>
              </a:rPr>
              <a:t>41.</a:t>
            </a:r>
            <a:r>
              <a:rPr lang="en-US" sz="11100" dirty="0" smtClean="0"/>
              <a:t> </a:t>
            </a:r>
            <a:r>
              <a:rPr lang="en-US" sz="16000" dirty="0"/>
              <a:t>We need to discuss this farther.</a:t>
            </a:r>
          </a:p>
          <a:p>
            <a:endParaRPr lang="en-US" sz="16000" dirty="0" smtClean="0"/>
          </a:p>
          <a:p>
            <a:r>
              <a:rPr lang="en-US" sz="16000" dirty="0" smtClean="0"/>
              <a:t>We </a:t>
            </a:r>
            <a:r>
              <a:rPr lang="en-US" sz="16000" dirty="0"/>
              <a:t>need to discuss this further</a:t>
            </a:r>
            <a:r>
              <a:rPr lang="en-US" sz="16000" dirty="0" smtClean="0"/>
              <a:t>.</a:t>
            </a:r>
          </a:p>
          <a:p>
            <a:pPr marL="0" indent="0">
              <a:buNone/>
            </a:pPr>
            <a:endParaRPr lang="en-US" sz="3200" dirty="0"/>
          </a:p>
          <a:p>
            <a:r>
              <a:rPr lang="en-US" sz="12800" dirty="0"/>
              <a:t>The quick and dirty tip is to use “</a:t>
            </a:r>
            <a:r>
              <a:rPr lang="en-US" sz="12800" b="1" dirty="0"/>
              <a:t>farther</a:t>
            </a:r>
            <a:r>
              <a:rPr lang="en-US" sz="12800" dirty="0"/>
              <a:t>” for physical distance only. </a:t>
            </a:r>
            <a:endParaRPr lang="en-US" sz="12800" dirty="0" smtClean="0"/>
          </a:p>
          <a:p>
            <a:endParaRPr lang="en-US" sz="5800" dirty="0"/>
          </a:p>
          <a:p>
            <a:r>
              <a:rPr lang="en-US" sz="12800" b="1" dirty="0" smtClean="0"/>
              <a:t>“Further</a:t>
            </a:r>
            <a:r>
              <a:rPr lang="en-US" sz="12800" dirty="0"/>
              <a:t>” refers to a greater extent, or to help promote a work or undertaking “Further” can relate to physical distance, but “farther” is much preferred for that. It's easy to remember because </a:t>
            </a:r>
            <a:r>
              <a:rPr lang="en-US" sz="12800" dirty="0" smtClean="0"/>
              <a:t>“</a:t>
            </a:r>
            <a:r>
              <a:rPr lang="en-US" sz="12800" b="1" dirty="0"/>
              <a:t>f</a:t>
            </a:r>
            <a:r>
              <a:rPr lang="en-US" sz="12800" b="1" dirty="0" smtClean="0"/>
              <a:t>arther</a:t>
            </a:r>
            <a:r>
              <a:rPr lang="en-US" sz="12800" dirty="0"/>
              <a:t>” has the word “far” in it, and “far” obviously relates to physical distance.</a:t>
            </a:r>
          </a:p>
          <a:p>
            <a:r>
              <a:rPr lang="en-US" sz="12800" dirty="0" smtClean="0">
                <a:solidFill>
                  <a:schemeClr val="accent1"/>
                </a:solidFill>
              </a:rPr>
              <a:t> </a:t>
            </a:r>
            <a:endParaRPr lang="en-US" sz="12800" dirty="0"/>
          </a:p>
        </p:txBody>
      </p:sp>
    </p:spTree>
    <p:extLst>
      <p:ext uri="{BB962C8B-B14F-4D97-AF65-F5344CB8AC3E}">
        <p14:creationId xmlns:p14="http://schemas.microsoft.com/office/powerpoint/2010/main" val="210291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395" y="108697"/>
            <a:ext cx="9720072" cy="908734"/>
          </a:xfrm>
        </p:spPr>
        <p:txBody>
          <a:bodyPr/>
          <a:lstStyle/>
          <a:p>
            <a:r>
              <a:rPr lang="en-US" dirty="0" smtClean="0"/>
              <a:t>Sentences 42 &amp; 43</a:t>
            </a:r>
            <a:endParaRPr lang="en-US" dirty="0"/>
          </a:p>
        </p:txBody>
      </p:sp>
      <p:sp>
        <p:nvSpPr>
          <p:cNvPr id="3" name="Content Placeholder 2"/>
          <p:cNvSpPr>
            <a:spLocks noGrp="1"/>
          </p:cNvSpPr>
          <p:nvPr>
            <p:ph idx="1"/>
          </p:nvPr>
        </p:nvSpPr>
        <p:spPr>
          <a:xfrm>
            <a:off x="521852" y="1255691"/>
            <a:ext cx="11481258" cy="5428444"/>
          </a:xfrm>
        </p:spPr>
        <p:txBody>
          <a:bodyPr>
            <a:normAutofit/>
          </a:bodyPr>
          <a:lstStyle/>
          <a:p>
            <a:r>
              <a:rPr lang="en-US" sz="5400" dirty="0" smtClean="0">
                <a:solidFill>
                  <a:schemeClr val="accent1"/>
                </a:solidFill>
              </a:rPr>
              <a:t>42.</a:t>
            </a:r>
            <a:r>
              <a:rPr lang="en-US" sz="5400" dirty="0" smtClean="0"/>
              <a:t> </a:t>
            </a:r>
            <a:r>
              <a:rPr lang="en-US" sz="3600" dirty="0"/>
              <a:t>Me and him are good friends</a:t>
            </a:r>
            <a:r>
              <a:rPr lang="en-US" sz="3600" dirty="0" smtClean="0"/>
              <a:t>.</a:t>
            </a:r>
            <a:endParaRPr lang="en-US" sz="5400" dirty="0" smtClean="0"/>
          </a:p>
          <a:p>
            <a:r>
              <a:rPr lang="en-US" sz="5400" dirty="0" smtClean="0">
                <a:solidFill>
                  <a:schemeClr val="accent1"/>
                </a:solidFill>
              </a:rPr>
              <a:t>43. </a:t>
            </a:r>
            <a:r>
              <a:rPr lang="en-US" sz="3600" dirty="0"/>
              <a:t>We decided to run further than we had originally planned so that we could make it to the waterfall.</a:t>
            </a:r>
          </a:p>
          <a:p>
            <a:pPr marL="0" indent="0">
              <a:buNone/>
            </a:pPr>
            <a:r>
              <a:rPr lang="en-US" sz="2800" dirty="0" smtClean="0"/>
              <a:t>Test It:		I </a:t>
            </a:r>
            <a:r>
              <a:rPr lang="en-US" sz="2800" dirty="0"/>
              <a:t>am good friends</a:t>
            </a:r>
            <a:r>
              <a:rPr lang="en-US" sz="2800" dirty="0" smtClean="0"/>
              <a:t>.</a:t>
            </a:r>
          </a:p>
          <a:p>
            <a:r>
              <a:rPr lang="en-US" sz="2800" dirty="0"/>
              <a:t> </a:t>
            </a:r>
            <a:r>
              <a:rPr lang="en-US" sz="2800" dirty="0" smtClean="0"/>
              <a:t>       			OR</a:t>
            </a:r>
          </a:p>
          <a:p>
            <a:pPr marL="128016" lvl="1" indent="0">
              <a:buNone/>
            </a:pPr>
            <a:r>
              <a:rPr lang="en-US" sz="1600" dirty="0"/>
              <a:t>	</a:t>
            </a:r>
            <a:r>
              <a:rPr lang="en-US" sz="1600" dirty="0" smtClean="0"/>
              <a:t>	</a:t>
            </a:r>
            <a:r>
              <a:rPr lang="en-US" sz="2800" dirty="0" smtClean="0"/>
              <a:t>Me </a:t>
            </a:r>
            <a:r>
              <a:rPr lang="en-US" sz="2800" dirty="0"/>
              <a:t>am good friends</a:t>
            </a:r>
            <a:r>
              <a:rPr lang="en-US" sz="2800" dirty="0" smtClean="0"/>
              <a:t>.</a:t>
            </a:r>
            <a:r>
              <a:rPr lang="en-US" sz="2800" dirty="0"/>
              <a:t> </a:t>
            </a:r>
            <a:endParaRPr lang="en-US" sz="2800" dirty="0" smtClean="0"/>
          </a:p>
          <a:p>
            <a:endParaRPr lang="en-US" sz="2800" dirty="0"/>
          </a:p>
          <a:p>
            <a:r>
              <a:rPr lang="en-US" sz="2800" dirty="0" smtClean="0"/>
              <a:t>Note</a:t>
            </a:r>
            <a:r>
              <a:rPr lang="en-US" sz="2800" dirty="0"/>
              <a:t>: While “further” can relate to physical distance, “farther is the much preferred choice when referring to distance.</a:t>
            </a:r>
          </a:p>
          <a:p>
            <a:endParaRPr lang="en-US" sz="2800" dirty="0" smtClean="0"/>
          </a:p>
          <a:p>
            <a:endParaRPr lang="en-US" sz="2800" dirty="0"/>
          </a:p>
          <a:p>
            <a:endParaRPr lang="en-US" sz="4000" dirty="0"/>
          </a:p>
        </p:txBody>
      </p:sp>
    </p:spTree>
    <p:extLst>
      <p:ext uri="{BB962C8B-B14F-4D97-AF65-F5344CB8AC3E}">
        <p14:creationId xmlns:p14="http://schemas.microsoft.com/office/powerpoint/2010/main" val="3827301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
            <a:ext cx="9720072" cy="708338"/>
          </a:xfrm>
        </p:spPr>
        <p:txBody>
          <a:bodyPr>
            <a:normAutofit/>
          </a:bodyPr>
          <a:lstStyle/>
          <a:p>
            <a:r>
              <a:rPr lang="en-US" dirty="0" smtClean="0"/>
              <a:t>Sentence #4 Correction</a:t>
            </a:r>
            <a:endParaRPr lang="en-US" dirty="0"/>
          </a:p>
        </p:txBody>
      </p:sp>
      <p:sp>
        <p:nvSpPr>
          <p:cNvPr id="3" name="Content Placeholder 2"/>
          <p:cNvSpPr>
            <a:spLocks noGrp="1"/>
          </p:cNvSpPr>
          <p:nvPr>
            <p:ph idx="1"/>
          </p:nvPr>
        </p:nvSpPr>
        <p:spPr>
          <a:xfrm>
            <a:off x="1024128" y="708339"/>
            <a:ext cx="11167872" cy="6149661"/>
          </a:xfrm>
        </p:spPr>
        <p:txBody>
          <a:bodyPr>
            <a:normAutofit fontScale="32500" lnSpcReduction="20000"/>
          </a:bodyPr>
          <a:lstStyle/>
          <a:p>
            <a:r>
              <a:rPr lang="en-US" sz="9600" dirty="0"/>
              <a:t>4. at macs snack hut the quarter pound cheeseburger is good but the </a:t>
            </a:r>
            <a:r>
              <a:rPr lang="en-US" sz="9600" dirty="0" smtClean="0"/>
              <a:t>milkshakes </a:t>
            </a:r>
            <a:r>
              <a:rPr lang="en-US" sz="9600" dirty="0"/>
              <a:t>are </a:t>
            </a:r>
            <a:r>
              <a:rPr lang="en-US" sz="9600" dirty="0" smtClean="0"/>
              <a:t>thin     (Rules </a:t>
            </a:r>
            <a:r>
              <a:rPr lang="en-US" sz="9600" dirty="0"/>
              <a:t>1, 2, 6</a:t>
            </a:r>
            <a:r>
              <a:rPr lang="en-US" sz="9600" dirty="0" smtClean="0"/>
              <a:t>)</a:t>
            </a:r>
            <a:endParaRPr lang="en-US" sz="9600" dirty="0"/>
          </a:p>
          <a:p>
            <a:pPr>
              <a:buNone/>
            </a:pPr>
            <a:endParaRPr lang="en-US" sz="8600" dirty="0"/>
          </a:p>
          <a:p>
            <a:r>
              <a:rPr lang="en-US" sz="8600" dirty="0"/>
              <a:t>4. At Mac’s Snack Hut the quarter-pound cheeseburgers are good, but the milkshakes are thin</a:t>
            </a:r>
            <a:r>
              <a:rPr lang="en-US" sz="8600" dirty="0" smtClean="0"/>
              <a:t>.</a:t>
            </a:r>
          </a:p>
          <a:p>
            <a:endParaRPr lang="en-US" sz="8600" dirty="0"/>
          </a:p>
          <a:p>
            <a:r>
              <a:rPr lang="en-US" sz="8600" b="1" dirty="0"/>
              <a:t>4.   *Capitalize the proper noun “</a:t>
            </a:r>
            <a:r>
              <a:rPr lang="en-US" sz="8600" b="1" i="1" dirty="0"/>
              <a:t>Mac’s Snack Hut</a:t>
            </a:r>
            <a:r>
              <a:rPr lang="en-US" sz="8600" b="1" dirty="0"/>
              <a:t>”</a:t>
            </a:r>
            <a:endParaRPr lang="en-US" sz="8600" dirty="0"/>
          </a:p>
          <a:p>
            <a:r>
              <a:rPr lang="en-US" sz="8600" b="1" dirty="0"/>
              <a:t>       *Apostrophe with “</a:t>
            </a:r>
            <a:r>
              <a:rPr lang="en-US" sz="8600" b="1" i="1" dirty="0"/>
              <a:t>Mac’s</a:t>
            </a:r>
            <a:r>
              <a:rPr lang="en-US" sz="8600" b="1" dirty="0"/>
              <a:t>” (Rule #6) possessive</a:t>
            </a:r>
            <a:endParaRPr lang="en-US" sz="8600" dirty="0"/>
          </a:p>
          <a:p>
            <a:r>
              <a:rPr lang="en-US" sz="8600" b="1" dirty="0"/>
              <a:t>       *Hyphen in a compound adjective that precedes a </a:t>
            </a:r>
            <a:r>
              <a:rPr lang="en-US" sz="8600" b="1" dirty="0" smtClean="0"/>
              <a:t>noun</a:t>
            </a:r>
          </a:p>
          <a:p>
            <a:pPr lvl="4"/>
            <a:r>
              <a:rPr lang="en-US" sz="7800" b="1" dirty="0" smtClean="0"/>
              <a:t> </a:t>
            </a:r>
            <a:r>
              <a:rPr lang="en-US" sz="7800" b="1" dirty="0"/>
              <a:t>“</a:t>
            </a:r>
            <a:r>
              <a:rPr lang="en-US" sz="7800" b="1" i="1" dirty="0" smtClean="0"/>
              <a:t>quarter-pound</a:t>
            </a:r>
            <a:r>
              <a:rPr lang="en-US" sz="7800" b="1" dirty="0"/>
              <a:t>” </a:t>
            </a:r>
            <a:r>
              <a:rPr lang="en-US" sz="7800" b="1" dirty="0" smtClean="0"/>
              <a:t>(</a:t>
            </a:r>
            <a:r>
              <a:rPr lang="en-US" sz="7800" b="1" dirty="0"/>
              <a:t>Rule #2)</a:t>
            </a:r>
            <a:endParaRPr lang="en-US" sz="7800" dirty="0"/>
          </a:p>
          <a:p>
            <a:r>
              <a:rPr lang="en-US" sz="8600" b="1" dirty="0"/>
              <a:t>       *Change to “</a:t>
            </a:r>
            <a:r>
              <a:rPr lang="en-US" sz="8600" b="1" i="1" dirty="0"/>
              <a:t>cheeseburgers are</a:t>
            </a:r>
            <a:r>
              <a:rPr lang="en-US" sz="8600" b="1" dirty="0"/>
              <a:t>” to make parallel with the second part of the sentence {You </a:t>
            </a:r>
            <a:r>
              <a:rPr lang="en-US" sz="8600" b="1" u="sng" dirty="0"/>
              <a:t>can’t</a:t>
            </a:r>
            <a:r>
              <a:rPr lang="en-US" sz="8600" b="1" dirty="0"/>
              <a:t> make the second part singular to agree with the first part because everyone at the restaurant doesn’t eat just one burger and drink one  shake}</a:t>
            </a:r>
            <a:endParaRPr lang="en-US" sz="8600" dirty="0"/>
          </a:p>
          <a:p>
            <a:r>
              <a:rPr lang="en-US" sz="8600" b="1" dirty="0"/>
              <a:t>       *Comma before the conjunction “</a:t>
            </a:r>
            <a:r>
              <a:rPr lang="en-US" sz="8600" b="1" i="1" dirty="0"/>
              <a:t>but</a:t>
            </a:r>
            <a:r>
              <a:rPr lang="en-US" sz="8600" b="1" dirty="0"/>
              <a:t>” (Rule #1)</a:t>
            </a:r>
            <a:endParaRPr lang="en-US" sz="8600" dirty="0"/>
          </a:p>
          <a:p>
            <a:endParaRPr lang="en-US" dirty="0"/>
          </a:p>
        </p:txBody>
      </p:sp>
    </p:spTree>
    <p:extLst>
      <p:ext uri="{BB962C8B-B14F-4D97-AF65-F5344CB8AC3E}">
        <p14:creationId xmlns:p14="http://schemas.microsoft.com/office/powerpoint/2010/main" val="250233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1250"/>
                                        <p:tgtEl>
                                          <p:spTgt spid="3">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1250"/>
                                        <p:tgtEl>
                                          <p:spTgt spid="3">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ipe(down)">
                                      <p:cBhvr>
                                        <p:cTn id="13" dur="1250"/>
                                        <p:tgtEl>
                                          <p:spTgt spid="3">
                                            <p:txEl>
                                              <p:pRg st="5" end="5"/>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ipe(down)">
                                      <p:cBhvr>
                                        <p:cTn id="16" dur="1250"/>
                                        <p:tgtEl>
                                          <p:spTgt spid="3">
                                            <p:txEl>
                                              <p:pRg st="6" end="6"/>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wipe(down)">
                                      <p:cBhvr>
                                        <p:cTn id="19" dur="1250"/>
                                        <p:tgtEl>
                                          <p:spTgt spid="3">
                                            <p:txEl>
                                              <p:pRg st="7" end="7"/>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wipe(down)">
                                      <p:cBhvr>
                                        <p:cTn id="22" dur="1250"/>
                                        <p:tgtEl>
                                          <p:spTgt spid="3">
                                            <p:txEl>
                                              <p:pRg st="8" end="8"/>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wipe(down)">
                                      <p:cBhvr>
                                        <p:cTn id="25" dur="12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42 correction</a:t>
            </a: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solidFill>
                  <a:schemeClr val="accent1"/>
                </a:solidFill>
              </a:rPr>
              <a:t>42. </a:t>
            </a:r>
            <a:r>
              <a:rPr lang="en-US" sz="3600" dirty="0"/>
              <a:t>Me and him are good friends.</a:t>
            </a:r>
            <a:endParaRPr lang="en-US" sz="5400" dirty="0"/>
          </a:p>
          <a:p>
            <a:endParaRPr lang="en-US" sz="3600" dirty="0" smtClean="0"/>
          </a:p>
          <a:p>
            <a:r>
              <a:rPr lang="en-US" sz="3600" dirty="0" smtClean="0"/>
              <a:t>He </a:t>
            </a:r>
            <a:r>
              <a:rPr lang="en-US" sz="3600" dirty="0"/>
              <a:t>and I are good friends is correct </a:t>
            </a:r>
          </a:p>
          <a:p>
            <a:endParaRPr lang="en-US" sz="3600" dirty="0" smtClean="0"/>
          </a:p>
          <a:p>
            <a:r>
              <a:rPr lang="en-US" sz="3600" dirty="0" smtClean="0"/>
              <a:t>Test </a:t>
            </a:r>
            <a:r>
              <a:rPr lang="en-US" sz="3600" dirty="0"/>
              <a:t>It:</a:t>
            </a:r>
          </a:p>
          <a:p>
            <a:r>
              <a:rPr lang="en-US" sz="3600" dirty="0"/>
              <a:t>Correct: I am good friends.</a:t>
            </a:r>
          </a:p>
          <a:p>
            <a:r>
              <a:rPr lang="en-US" sz="3600" dirty="0"/>
              <a:t>Incorrect: Me am good friends.</a:t>
            </a:r>
          </a:p>
          <a:p>
            <a:r>
              <a:rPr lang="en-US" sz="3600" dirty="0"/>
              <a:t> </a:t>
            </a:r>
          </a:p>
          <a:p>
            <a:endParaRPr lang="en-US" sz="3600" dirty="0"/>
          </a:p>
        </p:txBody>
      </p:sp>
    </p:spTree>
    <p:extLst>
      <p:ext uri="{BB962C8B-B14F-4D97-AF65-F5344CB8AC3E}">
        <p14:creationId xmlns:p14="http://schemas.microsoft.com/office/powerpoint/2010/main" val="1089094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821" y="185971"/>
            <a:ext cx="9720072" cy="947370"/>
          </a:xfrm>
        </p:spPr>
        <p:txBody>
          <a:bodyPr/>
          <a:lstStyle/>
          <a:p>
            <a:r>
              <a:rPr lang="en-US" dirty="0" smtClean="0"/>
              <a:t>sentence 43 correction</a:t>
            </a:r>
            <a:endParaRPr lang="en-US" dirty="0"/>
          </a:p>
        </p:txBody>
      </p:sp>
      <p:sp>
        <p:nvSpPr>
          <p:cNvPr id="3" name="Content Placeholder 2"/>
          <p:cNvSpPr>
            <a:spLocks noGrp="1"/>
          </p:cNvSpPr>
          <p:nvPr>
            <p:ph idx="1"/>
          </p:nvPr>
        </p:nvSpPr>
        <p:spPr>
          <a:xfrm>
            <a:off x="238517" y="1255689"/>
            <a:ext cx="11738835" cy="5428446"/>
          </a:xfrm>
        </p:spPr>
        <p:txBody>
          <a:bodyPr>
            <a:normAutofit lnSpcReduction="10000"/>
          </a:bodyPr>
          <a:lstStyle/>
          <a:p>
            <a:r>
              <a:rPr lang="en-US" sz="3200" dirty="0" smtClean="0">
                <a:solidFill>
                  <a:schemeClr val="accent1"/>
                </a:solidFill>
              </a:rPr>
              <a:t>43. </a:t>
            </a:r>
            <a:r>
              <a:rPr lang="en-US" sz="3600" dirty="0"/>
              <a:t>We decided to run further than we had originally planned so that we could make it to the waterfall.</a:t>
            </a:r>
          </a:p>
          <a:p>
            <a:endParaRPr lang="en-US" sz="3600" dirty="0" smtClean="0"/>
          </a:p>
          <a:p>
            <a:r>
              <a:rPr lang="en-US" sz="3600" dirty="0" smtClean="0"/>
              <a:t>We </a:t>
            </a:r>
            <a:r>
              <a:rPr lang="en-US" sz="3600" dirty="0"/>
              <a:t>decided to run farther than we had originally planned so that we could make it to the waterfall.</a:t>
            </a:r>
          </a:p>
          <a:p>
            <a:endParaRPr lang="en-US" sz="3600" dirty="0" smtClean="0"/>
          </a:p>
          <a:p>
            <a:r>
              <a:rPr lang="en-US" sz="3600" dirty="0" smtClean="0"/>
              <a:t>Note</a:t>
            </a:r>
            <a:r>
              <a:rPr lang="en-US" sz="3600" dirty="0"/>
              <a:t>: While “further” can relate to physical distance, “farther is the much preferred choice when referring to distance.</a:t>
            </a:r>
          </a:p>
          <a:p>
            <a:r>
              <a:rPr lang="en-US" sz="3600" dirty="0"/>
              <a:t> </a:t>
            </a:r>
          </a:p>
          <a:p>
            <a:endParaRPr lang="en-US" sz="3600" dirty="0"/>
          </a:p>
        </p:txBody>
      </p:sp>
    </p:spTree>
    <p:extLst>
      <p:ext uri="{BB962C8B-B14F-4D97-AF65-F5344CB8AC3E}">
        <p14:creationId xmlns:p14="http://schemas.microsoft.com/office/powerpoint/2010/main" val="196756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50" y="147334"/>
            <a:ext cx="8995635" cy="857218"/>
          </a:xfrm>
        </p:spPr>
        <p:txBody>
          <a:bodyPr/>
          <a:lstStyle/>
          <a:p>
            <a:r>
              <a:rPr lang="en-US" dirty="0" smtClean="0"/>
              <a:t>Sentence 44 &amp; 45</a:t>
            </a:r>
            <a:endParaRPr lang="en-US" dirty="0"/>
          </a:p>
        </p:txBody>
      </p:sp>
      <p:sp>
        <p:nvSpPr>
          <p:cNvPr id="3" name="Content Placeholder 2"/>
          <p:cNvSpPr>
            <a:spLocks noGrp="1"/>
          </p:cNvSpPr>
          <p:nvPr>
            <p:ph idx="1"/>
          </p:nvPr>
        </p:nvSpPr>
        <p:spPr>
          <a:xfrm>
            <a:off x="251396" y="1004552"/>
            <a:ext cx="11816108" cy="5666704"/>
          </a:xfrm>
        </p:spPr>
        <p:txBody>
          <a:bodyPr>
            <a:normAutofit fontScale="62500" lnSpcReduction="20000"/>
          </a:bodyPr>
          <a:lstStyle/>
          <a:p>
            <a:pPr marL="0" indent="0">
              <a:buNone/>
            </a:pPr>
            <a:r>
              <a:rPr lang="en-US" sz="4800" dirty="0" smtClean="0"/>
              <a:t>44. That won’t do you no good.</a:t>
            </a:r>
            <a:endParaRPr lang="en-US" sz="4800" dirty="0"/>
          </a:p>
          <a:p>
            <a:pPr marL="0" indent="0">
              <a:buNone/>
            </a:pPr>
            <a:r>
              <a:rPr lang="en-US" sz="4800" dirty="0" smtClean="0"/>
              <a:t>45. </a:t>
            </a:r>
            <a:r>
              <a:rPr lang="en-US" sz="4800" dirty="0"/>
              <a:t>Less students are in this </a:t>
            </a:r>
            <a:r>
              <a:rPr lang="en-US" sz="4800" dirty="0" smtClean="0"/>
              <a:t>math </a:t>
            </a:r>
            <a:r>
              <a:rPr lang="en-US" sz="4800" dirty="0"/>
              <a:t>class than in last </a:t>
            </a:r>
            <a:r>
              <a:rPr lang="en-US" sz="4800" dirty="0" smtClean="0"/>
              <a:t>years </a:t>
            </a:r>
            <a:r>
              <a:rPr lang="en-US" sz="4800" dirty="0"/>
              <a:t>class</a:t>
            </a:r>
            <a:r>
              <a:rPr lang="en-US" sz="4800" dirty="0" smtClean="0"/>
              <a:t>.</a:t>
            </a:r>
            <a:r>
              <a:rPr lang="en-US" sz="4800" b="1" dirty="0"/>
              <a:t> </a:t>
            </a:r>
            <a:endParaRPr lang="en-US" sz="4800" b="1" dirty="0" smtClean="0"/>
          </a:p>
          <a:p>
            <a:pPr marL="0" indent="0">
              <a:buNone/>
            </a:pPr>
            <a:endParaRPr lang="en-US" sz="4800" b="1" dirty="0" smtClean="0"/>
          </a:p>
          <a:p>
            <a:pPr marL="0" indent="0">
              <a:buNone/>
            </a:pPr>
            <a:r>
              <a:rPr lang="en-US" sz="5100" b="1" dirty="0" smtClean="0"/>
              <a:t>*Double </a:t>
            </a:r>
            <a:r>
              <a:rPr lang="en-US" sz="5100" b="1" dirty="0"/>
              <a:t>negatives</a:t>
            </a:r>
            <a:r>
              <a:rPr lang="en-US" sz="5100" dirty="0"/>
              <a:t> are two negative words used in the same sentence. Using two </a:t>
            </a:r>
            <a:r>
              <a:rPr lang="en-US" sz="5100" b="1" dirty="0"/>
              <a:t>negatives</a:t>
            </a:r>
            <a:r>
              <a:rPr lang="en-US" sz="5100" dirty="0"/>
              <a:t> turns the thought or sentence into a positive one and they can create confusion</a:t>
            </a:r>
            <a:r>
              <a:rPr lang="en-US" sz="5100" dirty="0" smtClean="0"/>
              <a:t>.</a:t>
            </a:r>
          </a:p>
          <a:p>
            <a:pPr marL="0" indent="0">
              <a:buNone/>
            </a:pPr>
            <a:endParaRPr lang="en-US" sz="5100" dirty="0" smtClean="0"/>
          </a:p>
          <a:p>
            <a:pPr marL="0" indent="0">
              <a:buNone/>
            </a:pPr>
            <a:r>
              <a:rPr lang="en-US" sz="5100" dirty="0" smtClean="0"/>
              <a:t>*Possessives</a:t>
            </a:r>
          </a:p>
          <a:p>
            <a:pPr marL="0" indent="0">
              <a:buNone/>
            </a:pPr>
            <a:endParaRPr lang="en-US" sz="5100" dirty="0"/>
          </a:p>
          <a:p>
            <a:pPr>
              <a:buNone/>
            </a:pPr>
            <a:r>
              <a:rPr lang="en-US" sz="4600" u="sng" dirty="0" smtClean="0">
                <a:solidFill>
                  <a:schemeClr val="tx2"/>
                </a:solidFill>
              </a:rPr>
              <a:t>*Rule</a:t>
            </a:r>
            <a:r>
              <a:rPr lang="en-US" sz="4600" u="sng" dirty="0">
                <a:solidFill>
                  <a:schemeClr val="tx2"/>
                </a:solidFill>
              </a:rPr>
              <a:t>: </a:t>
            </a:r>
            <a:r>
              <a:rPr lang="en-US" sz="4600" dirty="0">
                <a:solidFill>
                  <a:schemeClr val="tx2"/>
                </a:solidFill>
              </a:rPr>
              <a:t>you use </a:t>
            </a:r>
            <a:r>
              <a:rPr lang="en-US" sz="4600" b="1" dirty="0">
                <a:solidFill>
                  <a:schemeClr val="tx2"/>
                </a:solidFill>
              </a:rPr>
              <a:t>less</a:t>
            </a:r>
            <a:r>
              <a:rPr lang="en-US" sz="4600" dirty="0">
                <a:solidFill>
                  <a:schemeClr val="tx2"/>
                </a:solidFill>
              </a:rPr>
              <a:t> with </a:t>
            </a:r>
            <a:r>
              <a:rPr lang="en-US" sz="4600" i="1" dirty="0">
                <a:solidFill>
                  <a:schemeClr val="tx2"/>
                </a:solidFill>
              </a:rPr>
              <a:t>mass nouns </a:t>
            </a:r>
            <a:r>
              <a:rPr lang="en-US" sz="4600" dirty="0">
                <a:solidFill>
                  <a:schemeClr val="tx2"/>
                </a:solidFill>
              </a:rPr>
              <a:t>and </a:t>
            </a:r>
            <a:r>
              <a:rPr lang="en-US" sz="4600" b="1" dirty="0">
                <a:solidFill>
                  <a:schemeClr val="tx2"/>
                </a:solidFill>
              </a:rPr>
              <a:t>fewer</a:t>
            </a:r>
            <a:r>
              <a:rPr lang="en-US" sz="4600" dirty="0">
                <a:solidFill>
                  <a:schemeClr val="tx2"/>
                </a:solidFill>
              </a:rPr>
              <a:t> with </a:t>
            </a:r>
            <a:r>
              <a:rPr lang="en-US" sz="4600" i="1" dirty="0">
                <a:solidFill>
                  <a:schemeClr val="tx2"/>
                </a:solidFill>
              </a:rPr>
              <a:t>count nouns</a:t>
            </a:r>
            <a:r>
              <a:rPr lang="en-US" sz="4600" dirty="0">
                <a:solidFill>
                  <a:schemeClr val="tx2"/>
                </a:solidFill>
              </a:rPr>
              <a:t>. </a:t>
            </a:r>
          </a:p>
          <a:p>
            <a:pPr>
              <a:buNone/>
            </a:pPr>
            <a:r>
              <a:rPr lang="en-US" sz="4600" dirty="0">
                <a:solidFill>
                  <a:schemeClr val="tx2"/>
                </a:solidFill>
              </a:rPr>
              <a:t>Example: I’ll have</a:t>
            </a:r>
            <a:r>
              <a:rPr lang="en-US" sz="4600" i="1" dirty="0">
                <a:solidFill>
                  <a:schemeClr val="tx2"/>
                </a:solidFill>
              </a:rPr>
              <a:t> less </a:t>
            </a:r>
            <a:r>
              <a:rPr lang="en-US" sz="4600" dirty="0">
                <a:solidFill>
                  <a:schemeClr val="tx2"/>
                </a:solidFill>
              </a:rPr>
              <a:t>sugar.</a:t>
            </a:r>
          </a:p>
          <a:p>
            <a:pPr>
              <a:buNone/>
            </a:pPr>
            <a:r>
              <a:rPr lang="en-US" sz="4600" u="sng" dirty="0">
                <a:solidFill>
                  <a:schemeClr val="tx2"/>
                </a:solidFill>
              </a:rPr>
              <a:t>Exception:</a:t>
            </a:r>
            <a:r>
              <a:rPr lang="en-US" sz="4600" dirty="0">
                <a:solidFill>
                  <a:schemeClr val="tx2"/>
                </a:solidFill>
              </a:rPr>
              <a:t> Time             “It takes less time to eat</a:t>
            </a:r>
            <a:r>
              <a:rPr lang="en-US" sz="4600" dirty="0" smtClean="0">
                <a:solidFill>
                  <a:schemeClr val="tx2"/>
                </a:solidFill>
              </a:rPr>
              <a:t>…”</a:t>
            </a:r>
            <a:endParaRPr lang="en-US" sz="4600" dirty="0">
              <a:solidFill>
                <a:schemeClr val="tx2"/>
              </a:solidFill>
            </a:endParaRPr>
          </a:p>
          <a:p>
            <a:pPr marL="0" indent="0">
              <a:buNone/>
            </a:pPr>
            <a:endParaRPr lang="en-US" sz="4800" dirty="0" smtClean="0"/>
          </a:p>
          <a:p>
            <a:pPr marL="0" indent="0">
              <a:buNone/>
            </a:pPr>
            <a:endParaRPr lang="en-US" sz="4800" dirty="0"/>
          </a:p>
          <a:p>
            <a:pPr marL="0" indent="0">
              <a:buNone/>
            </a:pPr>
            <a:endParaRPr lang="en-US" sz="4800" dirty="0"/>
          </a:p>
          <a:p>
            <a:endParaRPr lang="en-US" dirty="0"/>
          </a:p>
        </p:txBody>
      </p:sp>
    </p:spTree>
    <p:extLst>
      <p:ext uri="{BB962C8B-B14F-4D97-AF65-F5344CB8AC3E}">
        <p14:creationId xmlns:p14="http://schemas.microsoft.com/office/powerpoint/2010/main" val="25206448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Sentence #44 Correction</a:t>
            </a:r>
            <a:endParaRPr lang="en-US" sz="4800" dirty="0"/>
          </a:p>
        </p:txBody>
      </p:sp>
      <p:sp>
        <p:nvSpPr>
          <p:cNvPr id="3" name="Content Placeholder 2"/>
          <p:cNvSpPr>
            <a:spLocks noGrp="1"/>
          </p:cNvSpPr>
          <p:nvPr>
            <p:ph idx="1"/>
          </p:nvPr>
        </p:nvSpPr>
        <p:spPr/>
        <p:txBody>
          <a:bodyPr/>
          <a:lstStyle/>
          <a:p>
            <a:pPr>
              <a:buNone/>
            </a:pPr>
            <a:r>
              <a:rPr lang="en-US" sz="3200" dirty="0" smtClean="0"/>
              <a:t>44. </a:t>
            </a:r>
            <a:r>
              <a:rPr lang="en-US" sz="3200" dirty="0"/>
              <a:t>That won’t do you no good.</a:t>
            </a:r>
          </a:p>
          <a:p>
            <a:pPr>
              <a:buNone/>
            </a:pPr>
            <a:endParaRPr lang="en-US" sz="3200" dirty="0" smtClean="0"/>
          </a:p>
          <a:p>
            <a:pPr>
              <a:buNone/>
            </a:pPr>
            <a:r>
              <a:rPr lang="en-US" sz="3200" dirty="0" smtClean="0"/>
              <a:t>That won’t do you any good.</a:t>
            </a:r>
            <a:endParaRPr lang="en-US" sz="3200" dirty="0"/>
          </a:p>
          <a:p>
            <a:pPr>
              <a:buNone/>
            </a:pPr>
            <a:endParaRPr lang="en-US" sz="3200" dirty="0"/>
          </a:p>
          <a:p>
            <a:pPr>
              <a:buNone/>
            </a:pPr>
            <a:r>
              <a:rPr lang="en-US" sz="3200" b="1" dirty="0"/>
              <a:t>Double negatives</a:t>
            </a:r>
            <a:r>
              <a:rPr lang="en-US" sz="3200" dirty="0"/>
              <a:t> are two negative words used in the same sentence. Using two </a:t>
            </a:r>
            <a:r>
              <a:rPr lang="en-US" sz="3200" b="1" dirty="0"/>
              <a:t>negatives</a:t>
            </a:r>
            <a:r>
              <a:rPr lang="en-US" sz="3200" dirty="0"/>
              <a:t> turns the thought or sentence into a positive one and they can create confusion.</a:t>
            </a:r>
            <a:endParaRPr lang="en-US" dirty="0"/>
          </a:p>
        </p:txBody>
      </p:sp>
    </p:spTree>
    <p:extLst>
      <p:ext uri="{BB962C8B-B14F-4D97-AF65-F5344CB8AC3E}">
        <p14:creationId xmlns:p14="http://schemas.microsoft.com/office/powerpoint/2010/main" val="73363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53" y="160213"/>
            <a:ext cx="9720072" cy="561004"/>
          </a:xfrm>
        </p:spPr>
        <p:txBody>
          <a:bodyPr>
            <a:normAutofit fontScale="90000"/>
          </a:bodyPr>
          <a:lstStyle/>
          <a:p>
            <a:r>
              <a:rPr lang="en-US" dirty="0" smtClean="0"/>
              <a:t>Sentence 45 correction</a:t>
            </a:r>
            <a:endParaRPr lang="en-US" dirty="0"/>
          </a:p>
        </p:txBody>
      </p:sp>
      <p:sp>
        <p:nvSpPr>
          <p:cNvPr id="3" name="Content Placeholder 2"/>
          <p:cNvSpPr>
            <a:spLocks noGrp="1"/>
          </p:cNvSpPr>
          <p:nvPr>
            <p:ph idx="1"/>
          </p:nvPr>
        </p:nvSpPr>
        <p:spPr>
          <a:xfrm>
            <a:off x="560488" y="721218"/>
            <a:ext cx="11631511" cy="6040190"/>
          </a:xfrm>
        </p:spPr>
        <p:txBody>
          <a:bodyPr>
            <a:normAutofit/>
          </a:bodyPr>
          <a:lstStyle/>
          <a:p>
            <a:pPr>
              <a:buNone/>
            </a:pPr>
            <a:r>
              <a:rPr lang="en-US" sz="3000" dirty="0" smtClean="0">
                <a:solidFill>
                  <a:schemeClr val="accent1"/>
                </a:solidFill>
              </a:rPr>
              <a:t>45. </a:t>
            </a:r>
            <a:r>
              <a:rPr lang="en-US" sz="3200" dirty="0"/>
              <a:t>Less students are in this </a:t>
            </a:r>
            <a:r>
              <a:rPr lang="en-US" sz="3200" dirty="0" smtClean="0"/>
              <a:t>math</a:t>
            </a:r>
            <a:r>
              <a:rPr lang="en-US" sz="3200" dirty="0" smtClean="0"/>
              <a:t> </a:t>
            </a:r>
            <a:r>
              <a:rPr lang="en-US" sz="3200" dirty="0"/>
              <a:t>class than in last years class.</a:t>
            </a:r>
            <a:r>
              <a:rPr lang="en-US" sz="3200" b="1" dirty="0"/>
              <a:t> </a:t>
            </a:r>
            <a:endParaRPr lang="en-US" sz="3200" b="1" dirty="0" smtClean="0"/>
          </a:p>
          <a:p>
            <a:pPr>
              <a:buNone/>
            </a:pPr>
            <a:endParaRPr lang="en-US" sz="3000" b="1" dirty="0" smtClean="0"/>
          </a:p>
          <a:p>
            <a:pPr>
              <a:buNone/>
            </a:pPr>
            <a:r>
              <a:rPr lang="en-US" sz="3000" b="1" dirty="0" smtClean="0"/>
              <a:t>Fewer</a:t>
            </a:r>
            <a:r>
              <a:rPr lang="en-US" sz="3000" dirty="0" smtClean="0"/>
              <a:t> </a:t>
            </a:r>
            <a:r>
              <a:rPr lang="en-US" sz="3000" dirty="0"/>
              <a:t>students are in this </a:t>
            </a:r>
            <a:r>
              <a:rPr lang="en-US" sz="3000" dirty="0" smtClean="0"/>
              <a:t>math </a:t>
            </a:r>
            <a:r>
              <a:rPr lang="en-US" sz="3000" dirty="0"/>
              <a:t>class than in last year</a:t>
            </a:r>
            <a:r>
              <a:rPr lang="en-US" sz="3000" b="1" dirty="0"/>
              <a:t>’s</a:t>
            </a:r>
            <a:r>
              <a:rPr lang="en-US" sz="3000" dirty="0"/>
              <a:t> class</a:t>
            </a:r>
            <a:r>
              <a:rPr lang="en-US" sz="3000" dirty="0" smtClean="0"/>
              <a:t>.</a:t>
            </a:r>
          </a:p>
          <a:p>
            <a:pPr>
              <a:buNone/>
            </a:pPr>
            <a:endParaRPr lang="en-US" sz="3000" dirty="0"/>
          </a:p>
          <a:p>
            <a:pPr>
              <a:buNone/>
            </a:pPr>
            <a:r>
              <a:rPr lang="en-US" sz="3000" u="sng" dirty="0">
                <a:solidFill>
                  <a:schemeClr val="tx2"/>
                </a:solidFill>
              </a:rPr>
              <a:t>Rule: </a:t>
            </a:r>
            <a:r>
              <a:rPr lang="en-US" sz="3000" dirty="0">
                <a:solidFill>
                  <a:schemeClr val="tx2"/>
                </a:solidFill>
              </a:rPr>
              <a:t>you use </a:t>
            </a:r>
            <a:r>
              <a:rPr lang="en-US" sz="3000" b="1" dirty="0">
                <a:solidFill>
                  <a:schemeClr val="tx2"/>
                </a:solidFill>
              </a:rPr>
              <a:t>less</a:t>
            </a:r>
            <a:r>
              <a:rPr lang="en-US" sz="3000" dirty="0">
                <a:solidFill>
                  <a:schemeClr val="tx2"/>
                </a:solidFill>
              </a:rPr>
              <a:t> with </a:t>
            </a:r>
            <a:r>
              <a:rPr lang="en-US" sz="3000" i="1" dirty="0">
                <a:solidFill>
                  <a:schemeClr val="tx2"/>
                </a:solidFill>
              </a:rPr>
              <a:t>mass nouns </a:t>
            </a:r>
            <a:r>
              <a:rPr lang="en-US" sz="3000" dirty="0">
                <a:solidFill>
                  <a:schemeClr val="tx2"/>
                </a:solidFill>
              </a:rPr>
              <a:t>and </a:t>
            </a:r>
            <a:r>
              <a:rPr lang="en-US" sz="3000" b="1" dirty="0">
                <a:solidFill>
                  <a:schemeClr val="tx2"/>
                </a:solidFill>
              </a:rPr>
              <a:t>fewer</a:t>
            </a:r>
            <a:r>
              <a:rPr lang="en-US" sz="3000" dirty="0">
                <a:solidFill>
                  <a:schemeClr val="tx2"/>
                </a:solidFill>
              </a:rPr>
              <a:t> with </a:t>
            </a:r>
            <a:r>
              <a:rPr lang="en-US" sz="3000" i="1" dirty="0">
                <a:solidFill>
                  <a:schemeClr val="tx2"/>
                </a:solidFill>
              </a:rPr>
              <a:t>count nouns</a:t>
            </a:r>
            <a:r>
              <a:rPr lang="en-US" sz="3000" dirty="0">
                <a:solidFill>
                  <a:schemeClr val="tx2"/>
                </a:solidFill>
              </a:rPr>
              <a:t>. </a:t>
            </a:r>
          </a:p>
          <a:p>
            <a:pPr>
              <a:buNone/>
            </a:pPr>
            <a:r>
              <a:rPr lang="en-US" sz="3000" dirty="0">
                <a:solidFill>
                  <a:schemeClr val="tx2"/>
                </a:solidFill>
              </a:rPr>
              <a:t>Example: I’ll have</a:t>
            </a:r>
            <a:r>
              <a:rPr lang="en-US" sz="3000" i="1" dirty="0">
                <a:solidFill>
                  <a:schemeClr val="tx2"/>
                </a:solidFill>
              </a:rPr>
              <a:t> less </a:t>
            </a:r>
            <a:r>
              <a:rPr lang="en-US" sz="3000" dirty="0">
                <a:solidFill>
                  <a:schemeClr val="tx2"/>
                </a:solidFill>
              </a:rPr>
              <a:t>sugar.</a:t>
            </a:r>
          </a:p>
          <a:p>
            <a:pPr>
              <a:buNone/>
            </a:pPr>
            <a:r>
              <a:rPr lang="en-US" sz="3000" u="sng" dirty="0" smtClean="0">
                <a:solidFill>
                  <a:schemeClr val="tx2"/>
                </a:solidFill>
              </a:rPr>
              <a:t>Exception</a:t>
            </a:r>
            <a:r>
              <a:rPr lang="en-US" sz="3000" u="sng" dirty="0">
                <a:solidFill>
                  <a:schemeClr val="tx2"/>
                </a:solidFill>
              </a:rPr>
              <a:t>:</a:t>
            </a:r>
            <a:r>
              <a:rPr lang="en-US" sz="3000" dirty="0">
                <a:solidFill>
                  <a:schemeClr val="tx2"/>
                </a:solidFill>
              </a:rPr>
              <a:t> Time </a:t>
            </a:r>
            <a:r>
              <a:rPr lang="en-US" sz="3000" dirty="0" smtClean="0">
                <a:solidFill>
                  <a:schemeClr val="tx2"/>
                </a:solidFill>
              </a:rPr>
              <a:t>            “</a:t>
            </a:r>
            <a:r>
              <a:rPr lang="en-US" sz="3000" dirty="0">
                <a:solidFill>
                  <a:schemeClr val="tx2"/>
                </a:solidFill>
              </a:rPr>
              <a:t>It takes less time to eat</a:t>
            </a:r>
            <a:r>
              <a:rPr lang="en-US" sz="3000" dirty="0" smtClean="0">
                <a:solidFill>
                  <a:schemeClr val="tx2"/>
                </a:solidFill>
              </a:rPr>
              <a:t>…”</a:t>
            </a:r>
            <a:endParaRPr lang="en-US" sz="3000" dirty="0">
              <a:solidFill>
                <a:schemeClr val="tx2"/>
              </a:solidFill>
            </a:endParaRPr>
          </a:p>
          <a:p>
            <a:pPr marL="0" indent="0">
              <a:buNone/>
            </a:pPr>
            <a:r>
              <a:rPr lang="en-US" sz="2800" u="sng" dirty="0" smtClean="0">
                <a:solidFill>
                  <a:schemeClr val="tx2"/>
                </a:solidFill>
              </a:rPr>
              <a:t>Rule</a:t>
            </a:r>
            <a:r>
              <a:rPr lang="en-US" sz="2800" dirty="0">
                <a:solidFill>
                  <a:schemeClr val="tx2"/>
                </a:solidFill>
              </a:rPr>
              <a:t>: “Year’s” is possessive because it refers to class rather than plural. </a:t>
            </a:r>
          </a:p>
          <a:p>
            <a:r>
              <a:rPr lang="en-US" sz="2400" u="sng" dirty="0">
                <a:solidFill>
                  <a:schemeClr val="tx2"/>
                </a:solidFill>
              </a:rPr>
              <a:t>Rule: </a:t>
            </a:r>
            <a:r>
              <a:rPr lang="en-US" sz="2400" dirty="0">
                <a:solidFill>
                  <a:schemeClr val="tx2"/>
                </a:solidFill>
              </a:rPr>
              <a:t>School subjects are only capitalized if they are languages (English, French, Spanish, etc.); if they have numbers after the subject (PE II, Biology 101, Sociology 502, etc.); or if the subject is a literature course (British Literature, American Literature, African Literature).</a:t>
            </a:r>
          </a:p>
          <a:p>
            <a:endParaRPr lang="en-US" dirty="0"/>
          </a:p>
        </p:txBody>
      </p:sp>
    </p:spTree>
    <p:extLst>
      <p:ext uri="{BB962C8B-B14F-4D97-AF65-F5344CB8AC3E}">
        <p14:creationId xmlns:p14="http://schemas.microsoft.com/office/powerpoint/2010/main" val="240430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wipe(down)">
                                      <p:cBhvr>
                                        <p:cTn id="14" dur="500"/>
                                        <p:tgtEl>
                                          <p:spTgt spid="3">
                                            <p:txEl>
                                              <p:pRg st="4" end="4"/>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wipe(down)">
                                      <p:cBhvr>
                                        <p:cTn id="20" dur="500"/>
                                        <p:tgtEl>
                                          <p:spTgt spid="3">
                                            <p:txEl>
                                              <p:pRg st="6" end="6"/>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wipe(down)">
                                      <p:cBhvr>
                                        <p:cTn id="23" dur="500"/>
                                        <p:tgtEl>
                                          <p:spTgt spid="3">
                                            <p:txEl>
                                              <p:pRg st="7" end="7"/>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wipe(down)">
                                      <p:cBhvr>
                                        <p:cTn id="2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470852"/>
          </a:xfrm>
        </p:spPr>
        <p:txBody>
          <a:bodyPr>
            <a:normAutofit fontScale="90000"/>
          </a:bodyPr>
          <a:lstStyle/>
          <a:p>
            <a:r>
              <a:rPr lang="en-US" sz="4800" dirty="0" smtClean="0"/>
              <a:t>Possessives</a:t>
            </a:r>
            <a:endParaRPr lang="en-US" sz="4800" dirty="0"/>
          </a:p>
        </p:txBody>
      </p:sp>
      <p:sp>
        <p:nvSpPr>
          <p:cNvPr id="3" name="Content Placeholder 2"/>
          <p:cNvSpPr>
            <a:spLocks noGrp="1"/>
          </p:cNvSpPr>
          <p:nvPr>
            <p:ph idx="1"/>
          </p:nvPr>
        </p:nvSpPr>
        <p:spPr>
          <a:xfrm>
            <a:off x="476518" y="1056069"/>
            <a:ext cx="11320530" cy="5801932"/>
          </a:xfrm>
        </p:spPr>
        <p:txBody>
          <a:bodyPr>
            <a:normAutofit fontScale="77500" lnSpcReduction="20000"/>
          </a:bodyPr>
          <a:lstStyle/>
          <a:p>
            <a:pPr marL="0" indent="0">
              <a:buNone/>
            </a:pPr>
            <a:endParaRPr lang="en-US" sz="3600" dirty="0"/>
          </a:p>
          <a:p>
            <a:r>
              <a:rPr lang="en-US" sz="3600" dirty="0"/>
              <a:t>An apostrophe and an “s” show possession. If it just ends in “s” or “</a:t>
            </a:r>
            <a:r>
              <a:rPr lang="en-US" sz="3600" dirty="0" err="1"/>
              <a:t>es</a:t>
            </a:r>
            <a:r>
              <a:rPr lang="en-US" sz="3600" dirty="0"/>
              <a:t>” then is </a:t>
            </a:r>
            <a:r>
              <a:rPr lang="en-US" sz="3600" dirty="0" err="1"/>
              <a:t>is</a:t>
            </a:r>
            <a:r>
              <a:rPr lang="en-US" sz="3600" dirty="0"/>
              <a:t> plural. Something that is singular can end with an apostrophe “s” or “</a:t>
            </a:r>
            <a:r>
              <a:rPr lang="en-US" sz="3600" dirty="0" err="1"/>
              <a:t>es</a:t>
            </a:r>
            <a:r>
              <a:rPr lang="en-US" sz="3600" dirty="0"/>
              <a:t>” and it is called singular possessive. If something that is plural needs to show possession, then it is called plural possessive. If a name end’s in “s” and you need to show possession, you can either add an apostrophe after the “s” or add an apostrophe and another “s.” (exception to rule is “its”)</a:t>
            </a:r>
          </a:p>
          <a:p>
            <a:endParaRPr lang="en-US" sz="3600" dirty="0" smtClean="0"/>
          </a:p>
          <a:p>
            <a:r>
              <a:rPr lang="en-US" sz="5200" dirty="0" smtClean="0"/>
              <a:t>Melissa’s </a:t>
            </a:r>
            <a:r>
              <a:rPr lang="en-US" sz="5200" dirty="0"/>
              <a:t>dog and Katie’s cat are the sisters’ pets.</a:t>
            </a:r>
          </a:p>
          <a:p>
            <a:r>
              <a:rPr lang="en-US" sz="3600" dirty="0"/>
              <a:t>(Possessive)		Melissa’s   </a:t>
            </a:r>
          </a:p>
          <a:p>
            <a:r>
              <a:rPr lang="en-US" sz="3600" dirty="0"/>
              <a:t>(Possessive)		Katie’s	        </a:t>
            </a:r>
          </a:p>
          <a:p>
            <a:r>
              <a:rPr lang="en-US" sz="3600" dirty="0"/>
              <a:t>(Plural Possessive)	sisters’</a:t>
            </a:r>
          </a:p>
          <a:p>
            <a:r>
              <a:rPr lang="en-US" sz="3600" dirty="0"/>
              <a:t>(Plural)		</a:t>
            </a:r>
            <a:r>
              <a:rPr lang="en-US" sz="3600" dirty="0" smtClean="0"/>
              <a:t>pets</a:t>
            </a:r>
            <a:endParaRPr lang="en-US" sz="3600" dirty="0"/>
          </a:p>
        </p:txBody>
      </p:sp>
    </p:spTree>
    <p:extLst>
      <p:ext uri="{BB962C8B-B14F-4D97-AF65-F5344CB8AC3E}">
        <p14:creationId xmlns:p14="http://schemas.microsoft.com/office/powerpoint/2010/main" val="12854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Sentences 46, 47, 48  (possessives)</a:t>
            </a:r>
            <a:endParaRPr lang="en-US" dirty="0"/>
          </a:p>
        </p:txBody>
      </p:sp>
      <p:sp>
        <p:nvSpPr>
          <p:cNvPr id="3" name="Content Placeholder 2"/>
          <p:cNvSpPr>
            <a:spLocks noGrp="1"/>
          </p:cNvSpPr>
          <p:nvPr>
            <p:ph idx="1"/>
          </p:nvPr>
        </p:nvSpPr>
        <p:spPr>
          <a:xfrm>
            <a:off x="624883" y="1976906"/>
            <a:ext cx="11223680" cy="4771623"/>
          </a:xfrm>
        </p:spPr>
        <p:txBody>
          <a:bodyPr>
            <a:normAutofit fontScale="92500" lnSpcReduction="10000"/>
          </a:bodyPr>
          <a:lstStyle/>
          <a:p>
            <a:endParaRPr lang="en-US" dirty="0" smtClean="0"/>
          </a:p>
          <a:p>
            <a:r>
              <a:rPr lang="en-US" sz="2800" dirty="0" smtClean="0"/>
              <a:t>46. J.K. </a:t>
            </a:r>
            <a:r>
              <a:rPr lang="en-US" sz="2800" dirty="0"/>
              <a:t>Rowling wrote a series of books about Harry Potters adventures and battles</a:t>
            </a:r>
            <a:r>
              <a:rPr lang="en-US" sz="2800" dirty="0" smtClean="0"/>
              <a:t>.</a:t>
            </a:r>
          </a:p>
          <a:p>
            <a:endParaRPr lang="en-US" sz="2800" dirty="0"/>
          </a:p>
          <a:p>
            <a:r>
              <a:rPr lang="en-US" sz="2800" dirty="0" smtClean="0"/>
              <a:t>47. On </a:t>
            </a:r>
            <a:r>
              <a:rPr lang="en-US" sz="2800" dirty="0"/>
              <a:t>the flight over the </a:t>
            </a:r>
            <a:r>
              <a:rPr lang="en-US" sz="2800" dirty="0" smtClean="0"/>
              <a:t>ocean, </a:t>
            </a:r>
            <a:r>
              <a:rPr lang="en-US" sz="2800" dirty="0"/>
              <a:t>our airplanes wings started to get ice on them</a:t>
            </a:r>
            <a:r>
              <a:rPr lang="en-US" sz="2800" dirty="0" smtClean="0"/>
              <a:t>.</a:t>
            </a:r>
          </a:p>
          <a:p>
            <a:endParaRPr lang="en-US" sz="2800" dirty="0"/>
          </a:p>
          <a:p>
            <a:r>
              <a:rPr lang="en-US" sz="2800" dirty="0" smtClean="0"/>
              <a:t>48. </a:t>
            </a:r>
            <a:r>
              <a:rPr lang="en-US" sz="2800" dirty="0"/>
              <a:t>As the planes were lined up to go on the runway, we notice that the bottom of each of the </a:t>
            </a:r>
            <a:r>
              <a:rPr lang="en-US" sz="2800" dirty="0" smtClean="0"/>
              <a:t>airplanes </a:t>
            </a:r>
            <a:r>
              <a:rPr lang="en-US" sz="2800" dirty="0"/>
              <a:t>wings had logos on them.</a:t>
            </a:r>
          </a:p>
          <a:p>
            <a:endParaRPr lang="en-US" sz="2800" dirty="0"/>
          </a:p>
          <a:p>
            <a:r>
              <a:rPr lang="en-US" sz="2800" dirty="0" smtClean="0"/>
              <a:t>	</a:t>
            </a:r>
            <a:endParaRPr lang="en-US" sz="2800" dirty="0"/>
          </a:p>
        </p:txBody>
      </p:sp>
    </p:spTree>
    <p:extLst>
      <p:ext uri="{BB962C8B-B14F-4D97-AF65-F5344CB8AC3E}">
        <p14:creationId xmlns:p14="http://schemas.microsoft.com/office/powerpoint/2010/main" val="66847929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Sentence #46 Correction</a:t>
            </a:r>
            <a:endParaRPr lang="en-US" sz="4800" dirty="0"/>
          </a:p>
        </p:txBody>
      </p:sp>
      <p:sp>
        <p:nvSpPr>
          <p:cNvPr id="6" name="Content Placeholder 5"/>
          <p:cNvSpPr>
            <a:spLocks noGrp="1"/>
          </p:cNvSpPr>
          <p:nvPr>
            <p:ph idx="1"/>
          </p:nvPr>
        </p:nvSpPr>
        <p:spPr/>
        <p:txBody>
          <a:bodyPr/>
          <a:lstStyle/>
          <a:p>
            <a:pPr marL="0" indent="0">
              <a:buNone/>
            </a:pPr>
            <a:r>
              <a:rPr lang="en-US" sz="4000" dirty="0" smtClean="0"/>
              <a:t>J.K</a:t>
            </a:r>
            <a:r>
              <a:rPr lang="en-US" sz="4000" dirty="0"/>
              <a:t>. Rowling wrote a series of books about Harry Potters adventures and battles</a:t>
            </a:r>
            <a:r>
              <a:rPr lang="en-US" sz="4000" dirty="0" smtClean="0"/>
              <a:t>.</a:t>
            </a:r>
            <a:r>
              <a:rPr lang="en-US" sz="4000" dirty="0"/>
              <a:t> </a:t>
            </a:r>
            <a:endParaRPr lang="en-US" sz="4000" dirty="0" smtClean="0"/>
          </a:p>
          <a:p>
            <a:pPr marL="0" indent="0">
              <a:buNone/>
            </a:pPr>
            <a:endParaRPr lang="en-US" sz="4000" dirty="0"/>
          </a:p>
          <a:p>
            <a:pPr marL="0" indent="0">
              <a:buNone/>
            </a:pPr>
            <a:r>
              <a:rPr lang="en-US" sz="4000" dirty="0" smtClean="0"/>
              <a:t>J.K</a:t>
            </a:r>
            <a:r>
              <a:rPr lang="en-US" sz="4000" dirty="0"/>
              <a:t>. Rowling wrote a series of books about Harry </a:t>
            </a:r>
            <a:r>
              <a:rPr lang="en-US" sz="4000" dirty="0" smtClean="0"/>
              <a:t>Potter’s </a:t>
            </a:r>
            <a:r>
              <a:rPr lang="en-US" sz="4000" dirty="0"/>
              <a:t>adventures and battles.</a:t>
            </a:r>
          </a:p>
          <a:p>
            <a:pPr marL="0" indent="0">
              <a:buNone/>
            </a:pPr>
            <a:endParaRPr lang="en-US" sz="2400" dirty="0" smtClean="0"/>
          </a:p>
          <a:p>
            <a:pPr marL="0" indent="0">
              <a:buNone/>
            </a:pPr>
            <a:endParaRPr lang="en-US" sz="2400" dirty="0"/>
          </a:p>
          <a:p>
            <a:pPr marL="0" indent="0">
              <a:buNone/>
            </a:pPr>
            <a:endParaRPr lang="en-US" sz="2400" dirty="0"/>
          </a:p>
          <a:p>
            <a:endParaRPr lang="en-US" dirty="0"/>
          </a:p>
        </p:txBody>
      </p:sp>
    </p:spTree>
    <p:extLst>
      <p:ext uri="{BB962C8B-B14F-4D97-AF65-F5344CB8AC3E}">
        <p14:creationId xmlns:p14="http://schemas.microsoft.com/office/powerpoint/2010/main" val="320894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Sentence #47 Correction</a:t>
            </a:r>
            <a:endParaRPr lang="en-US" sz="4800" dirty="0"/>
          </a:p>
        </p:txBody>
      </p:sp>
      <p:sp>
        <p:nvSpPr>
          <p:cNvPr id="3" name="Content Placeholder 2"/>
          <p:cNvSpPr>
            <a:spLocks noGrp="1"/>
          </p:cNvSpPr>
          <p:nvPr>
            <p:ph idx="1"/>
          </p:nvPr>
        </p:nvSpPr>
        <p:spPr>
          <a:xfrm>
            <a:off x="882460" y="1970467"/>
            <a:ext cx="9720073" cy="4493439"/>
          </a:xfrm>
        </p:spPr>
        <p:txBody>
          <a:bodyPr>
            <a:normAutofit/>
          </a:bodyPr>
          <a:lstStyle/>
          <a:p>
            <a:r>
              <a:rPr lang="en-US" sz="3600" dirty="0"/>
              <a:t>On the flight over the ocean, our airplanes wings started to get ice on them.</a:t>
            </a:r>
          </a:p>
          <a:p>
            <a:endParaRPr lang="en-US" sz="3600" dirty="0" smtClean="0"/>
          </a:p>
          <a:p>
            <a:endParaRPr lang="en-US" sz="3600" dirty="0"/>
          </a:p>
          <a:p>
            <a:r>
              <a:rPr lang="en-US" sz="3600" dirty="0" smtClean="0"/>
              <a:t>On </a:t>
            </a:r>
            <a:r>
              <a:rPr lang="en-US" sz="3600" dirty="0"/>
              <a:t>the flight over the </a:t>
            </a:r>
            <a:r>
              <a:rPr lang="en-US" sz="3600" dirty="0" smtClean="0"/>
              <a:t>ocean, </a:t>
            </a:r>
            <a:r>
              <a:rPr lang="en-US" sz="3600" dirty="0"/>
              <a:t>our </a:t>
            </a:r>
            <a:r>
              <a:rPr lang="en-US" sz="3600" dirty="0" smtClean="0"/>
              <a:t>airplane’s </a:t>
            </a:r>
            <a:r>
              <a:rPr lang="en-US" sz="3600" dirty="0"/>
              <a:t>wings started to get ice on them.</a:t>
            </a:r>
          </a:p>
        </p:txBody>
      </p:sp>
    </p:spTree>
    <p:extLst>
      <p:ext uri="{BB962C8B-B14F-4D97-AF65-F5344CB8AC3E}">
        <p14:creationId xmlns:p14="http://schemas.microsoft.com/office/powerpoint/2010/main" val="369746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Sentence #48 Correction</a:t>
            </a:r>
            <a:endParaRPr lang="en-US" sz="4800" dirty="0"/>
          </a:p>
        </p:txBody>
      </p:sp>
      <p:sp>
        <p:nvSpPr>
          <p:cNvPr id="3" name="Content Placeholder 2"/>
          <p:cNvSpPr>
            <a:spLocks noGrp="1"/>
          </p:cNvSpPr>
          <p:nvPr>
            <p:ph idx="1"/>
          </p:nvPr>
        </p:nvSpPr>
        <p:spPr>
          <a:xfrm>
            <a:off x="882460" y="1970467"/>
            <a:ext cx="9720073" cy="4493439"/>
          </a:xfrm>
        </p:spPr>
        <p:txBody>
          <a:bodyPr>
            <a:normAutofit/>
          </a:bodyPr>
          <a:lstStyle/>
          <a:p>
            <a:r>
              <a:rPr lang="en-US" sz="3600" dirty="0"/>
              <a:t>As the planes were lined up to go on the runway, we notice that the bottom of each of the airplanes wings had logos on them.</a:t>
            </a:r>
          </a:p>
          <a:p>
            <a:endParaRPr lang="en-US" sz="3600" dirty="0" smtClean="0"/>
          </a:p>
          <a:p>
            <a:r>
              <a:rPr lang="en-US" sz="3600" dirty="0" smtClean="0"/>
              <a:t>As the planes were lined up to go on the runway, we notice that the </a:t>
            </a:r>
            <a:r>
              <a:rPr lang="en-US" sz="3600" dirty="0"/>
              <a:t>bottom of each of the </a:t>
            </a:r>
            <a:r>
              <a:rPr lang="en-US" sz="3600" dirty="0" smtClean="0"/>
              <a:t>airplanes’ </a:t>
            </a:r>
            <a:r>
              <a:rPr lang="en-US" sz="3600" dirty="0"/>
              <a:t>wings had logos on them.</a:t>
            </a:r>
          </a:p>
        </p:txBody>
      </p:sp>
    </p:spTree>
    <p:extLst>
      <p:ext uri="{BB962C8B-B14F-4D97-AF65-F5344CB8AC3E}">
        <p14:creationId xmlns:p14="http://schemas.microsoft.com/office/powerpoint/2010/main" val="98902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033" y="200395"/>
            <a:ext cx="9720072" cy="675368"/>
          </a:xfrm>
        </p:spPr>
        <p:txBody>
          <a:bodyPr>
            <a:normAutofit fontScale="90000"/>
          </a:bodyPr>
          <a:lstStyle/>
          <a:p>
            <a:r>
              <a:rPr lang="en-US" dirty="0" smtClean="0"/>
              <a:t>Week #1 – Sentences 5 &amp; 6</a:t>
            </a:r>
            <a:endParaRPr lang="en-US" dirty="0"/>
          </a:p>
        </p:txBody>
      </p:sp>
      <p:sp>
        <p:nvSpPr>
          <p:cNvPr id="3" name="Content Placeholder 2"/>
          <p:cNvSpPr>
            <a:spLocks noGrp="1"/>
          </p:cNvSpPr>
          <p:nvPr>
            <p:ph idx="1"/>
          </p:nvPr>
        </p:nvSpPr>
        <p:spPr>
          <a:xfrm>
            <a:off x="663519" y="875763"/>
            <a:ext cx="11416864" cy="5859888"/>
          </a:xfrm>
        </p:spPr>
        <p:txBody>
          <a:bodyPr>
            <a:normAutofit/>
          </a:bodyPr>
          <a:lstStyle/>
          <a:p>
            <a:r>
              <a:rPr lang="en-US" sz="3200" dirty="0"/>
              <a:t>5.  the game among the 3 girls is close however none of the 3 are giving up hope of winning</a:t>
            </a:r>
          </a:p>
          <a:p>
            <a:r>
              <a:rPr lang="en-US" sz="3200" dirty="0"/>
              <a:t>(Rules: 1,8, 18, 24)</a:t>
            </a:r>
          </a:p>
          <a:p>
            <a:r>
              <a:rPr lang="en-US" sz="3200" dirty="0"/>
              <a:t> </a:t>
            </a:r>
          </a:p>
          <a:p>
            <a:r>
              <a:rPr lang="en-US" sz="3200" dirty="0"/>
              <a:t> </a:t>
            </a:r>
          </a:p>
          <a:p>
            <a:r>
              <a:rPr lang="en-US" sz="3200" dirty="0"/>
              <a:t>6.  the magazine future worlds has many science fiction stories that interests me but </a:t>
            </a:r>
            <a:r>
              <a:rPr lang="en-US" sz="3200" dirty="0" err="1"/>
              <a:t>i</a:t>
            </a:r>
            <a:r>
              <a:rPr lang="en-US" sz="3200" dirty="0"/>
              <a:t> </a:t>
            </a:r>
            <a:r>
              <a:rPr lang="en-US" sz="3200" dirty="0" err="1"/>
              <a:t>doesnt</a:t>
            </a:r>
            <a:r>
              <a:rPr lang="en-US" sz="3200" dirty="0"/>
              <a:t> have time to read them all</a:t>
            </a:r>
          </a:p>
          <a:p>
            <a:r>
              <a:rPr lang="en-US" sz="3200" dirty="0"/>
              <a:t>    (Rules: 1,2,3,6)</a:t>
            </a:r>
          </a:p>
          <a:p>
            <a:r>
              <a:rPr lang="en-US" sz="3200" dirty="0"/>
              <a:t> </a:t>
            </a:r>
          </a:p>
          <a:p>
            <a:pPr marL="0" indent="0">
              <a:buNone/>
            </a:pPr>
            <a:endParaRPr lang="en-US" dirty="0"/>
          </a:p>
        </p:txBody>
      </p:sp>
    </p:spTree>
    <p:extLst>
      <p:ext uri="{BB962C8B-B14F-4D97-AF65-F5344CB8AC3E}">
        <p14:creationId xmlns:p14="http://schemas.microsoft.com/office/powerpoint/2010/main" val="100281123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49 &amp; 50 (possessives)</a:t>
            </a:r>
            <a:endParaRPr lang="en-US" dirty="0"/>
          </a:p>
        </p:txBody>
      </p:sp>
      <p:sp>
        <p:nvSpPr>
          <p:cNvPr id="3" name="Content Placeholder 2"/>
          <p:cNvSpPr>
            <a:spLocks noGrp="1"/>
          </p:cNvSpPr>
          <p:nvPr>
            <p:ph idx="1"/>
          </p:nvPr>
        </p:nvSpPr>
        <p:spPr>
          <a:xfrm>
            <a:off x="624883" y="1976907"/>
            <a:ext cx="10592616" cy="4591318"/>
          </a:xfrm>
        </p:spPr>
        <p:txBody>
          <a:bodyPr>
            <a:normAutofit fontScale="47500" lnSpcReduction="20000"/>
          </a:bodyPr>
          <a:lstStyle/>
          <a:p>
            <a:endParaRPr lang="en-US" dirty="0" smtClean="0"/>
          </a:p>
          <a:p>
            <a:endParaRPr lang="en-US" sz="5100" dirty="0" smtClean="0"/>
          </a:p>
          <a:p>
            <a:r>
              <a:rPr lang="en-US" sz="5800" dirty="0" smtClean="0"/>
              <a:t>49. </a:t>
            </a:r>
            <a:r>
              <a:rPr lang="en-US" sz="5800" dirty="0"/>
              <a:t>At the museum, all of the clocks hands had trains on them</a:t>
            </a:r>
            <a:r>
              <a:rPr lang="en-US" sz="5800" dirty="0" smtClean="0"/>
              <a:t>.</a:t>
            </a:r>
          </a:p>
          <a:p>
            <a:endParaRPr lang="en-US" sz="5800" dirty="0"/>
          </a:p>
          <a:p>
            <a:r>
              <a:rPr lang="en-US" sz="5800" dirty="0" smtClean="0"/>
              <a:t>50. In </a:t>
            </a:r>
            <a:r>
              <a:rPr lang="en-US" sz="5800" dirty="0"/>
              <a:t>my grandmothers kitchen, the </a:t>
            </a:r>
            <a:r>
              <a:rPr lang="en-US" sz="5800" dirty="0" smtClean="0"/>
              <a:t>clocks </a:t>
            </a:r>
            <a:r>
              <a:rPr lang="en-US" sz="5800" dirty="0"/>
              <a:t>hands don’t move </a:t>
            </a:r>
            <a:r>
              <a:rPr lang="en-US" sz="5800" dirty="0" smtClean="0"/>
              <a:t>anymore, so there is no way to tell time.</a:t>
            </a:r>
          </a:p>
          <a:p>
            <a:endParaRPr lang="en-US" sz="5800" dirty="0" smtClean="0"/>
          </a:p>
          <a:p>
            <a:pPr marL="128016" lvl="1" indent="0">
              <a:buNone/>
            </a:pPr>
            <a:r>
              <a:rPr lang="en-US" sz="5100" dirty="0" smtClean="0"/>
              <a:t>(Note: Assume that there is only one clock in the kitchen.)</a:t>
            </a:r>
            <a:endParaRPr lang="en-US" sz="5100" dirty="0"/>
          </a:p>
          <a:p>
            <a:r>
              <a:rPr lang="en-US" sz="5100" dirty="0"/>
              <a:t> </a:t>
            </a:r>
          </a:p>
          <a:p>
            <a:endParaRPr lang="en-US" sz="4000" dirty="0"/>
          </a:p>
          <a:p>
            <a:r>
              <a:rPr lang="en-US" sz="4000" dirty="0" smtClean="0"/>
              <a:t>	</a:t>
            </a:r>
            <a:endParaRPr lang="en-US" sz="4000" dirty="0"/>
          </a:p>
        </p:txBody>
      </p:sp>
    </p:spTree>
    <p:extLst>
      <p:ext uri="{BB962C8B-B14F-4D97-AF65-F5344CB8AC3E}">
        <p14:creationId xmlns:p14="http://schemas.microsoft.com/office/powerpoint/2010/main" val="57787536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Sentence #49 Correction</a:t>
            </a:r>
            <a:endParaRPr lang="en-US" sz="4800" dirty="0"/>
          </a:p>
        </p:txBody>
      </p:sp>
      <p:sp>
        <p:nvSpPr>
          <p:cNvPr id="3" name="Content Placeholder 2"/>
          <p:cNvSpPr>
            <a:spLocks noGrp="1"/>
          </p:cNvSpPr>
          <p:nvPr>
            <p:ph idx="1"/>
          </p:nvPr>
        </p:nvSpPr>
        <p:spPr>
          <a:xfrm>
            <a:off x="882460" y="1970467"/>
            <a:ext cx="9720073" cy="4493439"/>
          </a:xfrm>
        </p:spPr>
        <p:txBody>
          <a:bodyPr>
            <a:normAutofit/>
          </a:bodyPr>
          <a:lstStyle/>
          <a:p>
            <a:r>
              <a:rPr lang="en-US" sz="3600" dirty="0"/>
              <a:t>At the museum, all of the clocks hands had trains on them.</a:t>
            </a:r>
          </a:p>
          <a:p>
            <a:endParaRPr lang="en-US" sz="3600" dirty="0" smtClean="0"/>
          </a:p>
          <a:p>
            <a:r>
              <a:rPr lang="en-US" sz="3600" dirty="0" smtClean="0"/>
              <a:t>At </a:t>
            </a:r>
            <a:r>
              <a:rPr lang="en-US" sz="3600" dirty="0"/>
              <a:t>the museum, all of the </a:t>
            </a:r>
            <a:r>
              <a:rPr lang="en-US" sz="3600" dirty="0" smtClean="0"/>
              <a:t>clocks’ </a:t>
            </a:r>
            <a:r>
              <a:rPr lang="en-US" sz="3600" dirty="0"/>
              <a:t>hands had trains on them.</a:t>
            </a:r>
          </a:p>
        </p:txBody>
      </p:sp>
    </p:spTree>
    <p:extLst>
      <p:ext uri="{BB962C8B-B14F-4D97-AF65-F5344CB8AC3E}">
        <p14:creationId xmlns:p14="http://schemas.microsoft.com/office/powerpoint/2010/main" val="168446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Sentence #50 Correction</a:t>
            </a:r>
            <a:endParaRPr lang="en-US" sz="4800" dirty="0"/>
          </a:p>
        </p:txBody>
      </p:sp>
      <p:sp>
        <p:nvSpPr>
          <p:cNvPr id="3" name="Content Placeholder 2"/>
          <p:cNvSpPr>
            <a:spLocks noGrp="1"/>
          </p:cNvSpPr>
          <p:nvPr>
            <p:ph idx="1"/>
          </p:nvPr>
        </p:nvSpPr>
        <p:spPr>
          <a:xfrm>
            <a:off x="882460" y="1970467"/>
            <a:ext cx="9720073" cy="4493439"/>
          </a:xfrm>
        </p:spPr>
        <p:txBody>
          <a:bodyPr>
            <a:normAutofit lnSpcReduction="10000"/>
          </a:bodyPr>
          <a:lstStyle/>
          <a:p>
            <a:r>
              <a:rPr lang="en-US" sz="3600" dirty="0"/>
              <a:t>In my grandmothers kitchen, the clocks hands don’t move anymore, so there is no way to tell time.</a:t>
            </a:r>
          </a:p>
          <a:p>
            <a:endParaRPr lang="en-US" sz="3600" dirty="0" smtClean="0"/>
          </a:p>
          <a:p>
            <a:r>
              <a:rPr lang="en-US" sz="3600" dirty="0" smtClean="0"/>
              <a:t>In </a:t>
            </a:r>
            <a:r>
              <a:rPr lang="en-US" sz="3600" dirty="0"/>
              <a:t>my </a:t>
            </a:r>
            <a:r>
              <a:rPr lang="en-US" sz="3600" dirty="0" smtClean="0"/>
              <a:t>grandmothe</a:t>
            </a:r>
            <a:r>
              <a:rPr lang="en-US" sz="3600" b="1" dirty="0" smtClean="0"/>
              <a:t>r’s</a:t>
            </a:r>
            <a:r>
              <a:rPr lang="en-US" sz="3600" dirty="0" smtClean="0"/>
              <a:t> </a:t>
            </a:r>
            <a:r>
              <a:rPr lang="en-US" sz="3600" dirty="0"/>
              <a:t>kitchen, the </a:t>
            </a:r>
            <a:r>
              <a:rPr lang="en-US" sz="3600" dirty="0" smtClean="0"/>
              <a:t>cloc</a:t>
            </a:r>
            <a:r>
              <a:rPr lang="en-US" sz="3600" b="1" dirty="0" smtClean="0"/>
              <a:t>k’s</a:t>
            </a:r>
            <a:r>
              <a:rPr lang="en-US" sz="3600" dirty="0" smtClean="0"/>
              <a:t> </a:t>
            </a:r>
            <a:r>
              <a:rPr lang="en-US" sz="3600" dirty="0"/>
              <a:t>hands don’t move anymore, </a:t>
            </a:r>
            <a:r>
              <a:rPr lang="en-US" sz="3600" dirty="0" smtClean="0"/>
              <a:t>so </a:t>
            </a:r>
            <a:r>
              <a:rPr lang="en-US" sz="3600" dirty="0"/>
              <a:t>there is no way to tell time</a:t>
            </a:r>
            <a:r>
              <a:rPr lang="en-US" sz="3600" dirty="0" smtClean="0"/>
              <a:t>.</a:t>
            </a:r>
          </a:p>
          <a:p>
            <a:endParaRPr lang="en-US" sz="3600" dirty="0"/>
          </a:p>
          <a:p>
            <a:r>
              <a:rPr lang="en-US" sz="3600" dirty="0" smtClean="0"/>
              <a:t>Note: This is referring to only one clock.                      	             (singular possessive)</a:t>
            </a:r>
            <a:endParaRPr lang="en-US" sz="3600" dirty="0"/>
          </a:p>
        </p:txBody>
      </p:sp>
    </p:spTree>
    <p:extLst>
      <p:ext uri="{BB962C8B-B14F-4D97-AF65-F5344CB8AC3E}">
        <p14:creationId xmlns:p14="http://schemas.microsoft.com/office/powerpoint/2010/main" val="400546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911" y="160213"/>
            <a:ext cx="9720072" cy="934491"/>
          </a:xfrm>
        </p:spPr>
        <p:txBody>
          <a:bodyPr/>
          <a:lstStyle/>
          <a:p>
            <a:r>
              <a:rPr lang="en-US" dirty="0" smtClean="0"/>
              <a:t>Sentence 5 Corrections</a:t>
            </a:r>
            <a:endParaRPr lang="en-US" dirty="0"/>
          </a:p>
        </p:txBody>
      </p:sp>
      <p:sp>
        <p:nvSpPr>
          <p:cNvPr id="3" name="Content Placeholder 2"/>
          <p:cNvSpPr>
            <a:spLocks noGrp="1"/>
          </p:cNvSpPr>
          <p:nvPr>
            <p:ph idx="1"/>
          </p:nvPr>
        </p:nvSpPr>
        <p:spPr>
          <a:xfrm>
            <a:off x="302911" y="1345842"/>
            <a:ext cx="11713078" cy="5402688"/>
          </a:xfrm>
        </p:spPr>
        <p:txBody>
          <a:bodyPr>
            <a:normAutofit fontScale="70000" lnSpcReduction="20000"/>
          </a:bodyPr>
          <a:lstStyle/>
          <a:p>
            <a:r>
              <a:rPr lang="en-US" sz="3600" dirty="0"/>
              <a:t> 5.  the game among the 3 girls is close however none of the 3 are giving up hope of winning</a:t>
            </a:r>
          </a:p>
          <a:p>
            <a:r>
              <a:rPr lang="en-US" sz="3600" dirty="0"/>
              <a:t>(Rules: 1,8, 18, 24)</a:t>
            </a:r>
          </a:p>
          <a:p>
            <a:r>
              <a:rPr lang="en-US" sz="3600" dirty="0"/>
              <a:t> </a:t>
            </a:r>
          </a:p>
          <a:p>
            <a:r>
              <a:rPr lang="en-US" sz="3600" dirty="0"/>
              <a:t>5. The game among the three girls is close; however, none of the three is giving up hope of winning. </a:t>
            </a:r>
          </a:p>
          <a:p>
            <a:r>
              <a:rPr lang="en-US" sz="3600" dirty="0"/>
              <a:t> </a:t>
            </a:r>
          </a:p>
          <a:p>
            <a:r>
              <a:rPr lang="en-US" sz="3600" dirty="0"/>
              <a:t>*Between/ Among (Rule #24)</a:t>
            </a:r>
          </a:p>
          <a:p>
            <a:r>
              <a:rPr lang="en-US" sz="3600" dirty="0"/>
              <a:t>*Change the number “</a:t>
            </a:r>
            <a:r>
              <a:rPr lang="en-US" sz="3600" i="1" dirty="0"/>
              <a:t>3</a:t>
            </a:r>
            <a:r>
              <a:rPr lang="en-US" sz="3600" dirty="0"/>
              <a:t>” to the word “</a:t>
            </a:r>
            <a:r>
              <a:rPr lang="en-US" sz="3600" i="1" dirty="0"/>
              <a:t>three</a:t>
            </a:r>
            <a:r>
              <a:rPr lang="en-US" sz="3600" dirty="0"/>
              <a:t>” (Rule #18)</a:t>
            </a:r>
          </a:p>
          <a:p>
            <a:r>
              <a:rPr lang="en-US" sz="3600" dirty="0"/>
              <a:t>*Semi-colon after the world “</a:t>
            </a:r>
            <a:r>
              <a:rPr lang="en-US" sz="3600" i="1" dirty="0"/>
              <a:t>close</a:t>
            </a:r>
            <a:r>
              <a:rPr lang="en-US" sz="3600" dirty="0"/>
              <a:t>” (Rule #1)</a:t>
            </a:r>
          </a:p>
          <a:p>
            <a:r>
              <a:rPr lang="en-US" sz="3600" dirty="0"/>
              <a:t>*{If you move the word “</a:t>
            </a:r>
            <a:r>
              <a:rPr lang="en-US" sz="3600" i="1" dirty="0"/>
              <a:t>however</a:t>
            </a:r>
            <a:r>
              <a:rPr lang="en-US" sz="3600" dirty="0"/>
              <a:t>” to connect two sentences, it becomes a conjunctive adverb and should have a comma after the word (rule #1).  If you leave the word “</a:t>
            </a:r>
            <a:r>
              <a:rPr lang="en-US" sz="3600" i="1" dirty="0"/>
              <a:t>however</a:t>
            </a:r>
            <a:r>
              <a:rPr lang="en-US" sz="3600" dirty="0"/>
              <a:t>” where it is, it is a non-essential parenthetical expression (Rule #8) and should be set off with commas.}</a:t>
            </a:r>
          </a:p>
          <a:p>
            <a:endParaRPr lang="en-US" dirty="0"/>
          </a:p>
        </p:txBody>
      </p:sp>
    </p:spTree>
    <p:extLst>
      <p:ext uri="{BB962C8B-B14F-4D97-AF65-F5344CB8AC3E}">
        <p14:creationId xmlns:p14="http://schemas.microsoft.com/office/powerpoint/2010/main" val="375159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1250"/>
                                        <p:tgtEl>
                                          <p:spTgt spid="3">
                                            <p:txEl>
                                              <p:pRg st="3" end="3"/>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1250"/>
                                        <p:tgtEl>
                                          <p:spTgt spid="3">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arn(inVertical)">
                                      <p:cBhvr>
                                        <p:cTn id="13" dur="1250"/>
                                        <p:tgtEl>
                                          <p:spTgt spid="3">
                                            <p:txEl>
                                              <p:pRg st="5" end="5"/>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arn(inVertical)">
                                      <p:cBhvr>
                                        <p:cTn id="16" dur="1250"/>
                                        <p:tgtEl>
                                          <p:spTgt spid="3">
                                            <p:txEl>
                                              <p:pRg st="6" end="6"/>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arn(inVertical)">
                                      <p:cBhvr>
                                        <p:cTn id="19" dur="1250"/>
                                        <p:tgtEl>
                                          <p:spTgt spid="3">
                                            <p:txEl>
                                              <p:pRg st="7" end="7"/>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arn(inVertical)">
                                      <p:cBhvr>
                                        <p:cTn id="22"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15695</TotalTime>
  <Words>3485</Words>
  <Application>Microsoft Office PowerPoint</Application>
  <PresentationFormat>Widescreen</PresentationFormat>
  <Paragraphs>670</Paragraphs>
  <Slides>82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82</vt:i4>
      </vt:variant>
    </vt:vector>
  </HeadingPairs>
  <TitlesOfParts>
    <vt:vector size="87" baseType="lpstr">
      <vt:lpstr>Calibri</vt:lpstr>
      <vt:lpstr>Tw Cen MT</vt:lpstr>
      <vt:lpstr>Tw Cen MT Condensed</vt:lpstr>
      <vt:lpstr>Wingdings 3</vt:lpstr>
      <vt:lpstr>Integral</vt:lpstr>
      <vt:lpstr>PowerPoint Presentation</vt:lpstr>
      <vt:lpstr>Day 1- Sentences 1 &amp; 2</vt:lpstr>
      <vt:lpstr>Day #1 – Sentence #1 Correction</vt:lpstr>
      <vt:lpstr>Day #1 – Sentence #2 Correction</vt:lpstr>
      <vt:lpstr>Sentences 3 &amp; 4</vt:lpstr>
      <vt:lpstr>Sentence #3 Correction</vt:lpstr>
      <vt:lpstr>Sentence #4 Correction</vt:lpstr>
      <vt:lpstr>Week #1 – Sentences 5 &amp; 6</vt:lpstr>
      <vt:lpstr>Sentence 5 Corrections</vt:lpstr>
      <vt:lpstr>Sentence 6 Corrections</vt:lpstr>
      <vt:lpstr>Grammar </vt:lpstr>
      <vt:lpstr>Sentences 7&amp;8</vt:lpstr>
      <vt:lpstr>Sentence 7 Correction</vt:lpstr>
      <vt:lpstr>Sentence 8 Correction</vt:lpstr>
      <vt:lpstr>Sentences 9 &amp; 10</vt:lpstr>
      <vt:lpstr>Sentence 9 Correction</vt:lpstr>
      <vt:lpstr>Sentence 10 Correction</vt:lpstr>
      <vt:lpstr>Sentences 11 &amp; 12</vt:lpstr>
      <vt:lpstr>Sentence 11 Correction</vt:lpstr>
      <vt:lpstr>Sentence 12 Correction</vt:lpstr>
      <vt:lpstr>Grammar </vt:lpstr>
      <vt:lpstr>Sentences 13 &amp; 14</vt:lpstr>
      <vt:lpstr>Sentence 13 correction</vt:lpstr>
      <vt:lpstr>sentence 14 correction</vt:lpstr>
      <vt:lpstr>sentences 15 &amp; 16</vt:lpstr>
      <vt:lpstr>sentence 15 correction</vt:lpstr>
      <vt:lpstr>sentence 16 correction</vt:lpstr>
      <vt:lpstr>sentences 17 &amp; 18</vt:lpstr>
      <vt:lpstr>Sentence 17 correction</vt:lpstr>
      <vt:lpstr>Sentence 18 correction</vt:lpstr>
      <vt:lpstr>Grammar </vt:lpstr>
      <vt:lpstr>Sentences 19 &amp; 20</vt:lpstr>
      <vt:lpstr>Sentence 19 correction</vt:lpstr>
      <vt:lpstr>sentence 20 correction</vt:lpstr>
      <vt:lpstr>Week #4, sentences 21 &amp; 22</vt:lpstr>
      <vt:lpstr>Sentence 21 Correction</vt:lpstr>
      <vt:lpstr>sentence 22 correction</vt:lpstr>
      <vt:lpstr>sentences 23 &amp; 24</vt:lpstr>
      <vt:lpstr>Sentence 23 correction</vt:lpstr>
      <vt:lpstr>Sentence 23 Correction (Continued)</vt:lpstr>
      <vt:lpstr>Sentence 24 Correction</vt:lpstr>
      <vt:lpstr>Grammar</vt:lpstr>
      <vt:lpstr>Sentences 25 &amp; 26</vt:lpstr>
      <vt:lpstr>Sentence 25 correction</vt:lpstr>
      <vt:lpstr>Sentence 26 correction</vt:lpstr>
      <vt:lpstr>Sentences 27 &amp; 28</vt:lpstr>
      <vt:lpstr>Sentence 27 Correction</vt:lpstr>
      <vt:lpstr>Sentence 28</vt:lpstr>
      <vt:lpstr>Sentences 29 &amp; 30</vt:lpstr>
      <vt:lpstr>Sentence 29 correction </vt:lpstr>
      <vt:lpstr>Sentence 30 correction</vt:lpstr>
      <vt:lpstr>Sentences 31 &amp; 32</vt:lpstr>
      <vt:lpstr>sentence 31 correction</vt:lpstr>
      <vt:lpstr>sentence 32 correction</vt:lpstr>
      <vt:lpstr>Sentences 33 &amp; 34</vt:lpstr>
      <vt:lpstr>sentence 33 correction</vt:lpstr>
      <vt:lpstr>sentence 34 correction</vt:lpstr>
      <vt:lpstr>Sentence 35</vt:lpstr>
      <vt:lpstr>sentence 35 correction</vt:lpstr>
      <vt:lpstr>Sentences 36 &amp; 37</vt:lpstr>
      <vt:lpstr>sentence 36 correction</vt:lpstr>
      <vt:lpstr>sentence 37 correction</vt:lpstr>
      <vt:lpstr>Sentences 38 &amp; 39</vt:lpstr>
      <vt:lpstr>sentence 38 correction</vt:lpstr>
      <vt:lpstr>sentence 39 correction</vt:lpstr>
      <vt:lpstr>Sentences 40 &amp; 41</vt:lpstr>
      <vt:lpstr>sentence 40 correction</vt:lpstr>
      <vt:lpstr>sentence 41 correction</vt:lpstr>
      <vt:lpstr>Sentences 42 &amp; 43</vt:lpstr>
      <vt:lpstr>sentence 42 correction</vt:lpstr>
      <vt:lpstr>sentence 43 correction</vt:lpstr>
      <vt:lpstr>Sentence 44 &amp; 45</vt:lpstr>
      <vt:lpstr>Sentence #44 Correction</vt:lpstr>
      <vt:lpstr>Sentence 45 correction</vt:lpstr>
      <vt:lpstr>Possessives</vt:lpstr>
      <vt:lpstr>Sentences 46, 47, 48  (possessives)</vt:lpstr>
      <vt:lpstr>Sentence #46 Correction</vt:lpstr>
      <vt:lpstr>Sentence #47 Correction</vt:lpstr>
      <vt:lpstr>Sentence #48 Correction</vt:lpstr>
      <vt:lpstr>Sentence 49 &amp; 50 (possessives)</vt:lpstr>
      <vt:lpstr>Sentence #49 Correction</vt:lpstr>
      <vt:lpstr>Sentence #50 Correction</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 Second Quarter</dc:title>
  <dc:creator>amann2</dc:creator>
  <cp:lastModifiedBy>Jeffrey Ferguson</cp:lastModifiedBy>
  <cp:revision>310</cp:revision>
  <cp:lastPrinted>2016-09-12T11:06:25Z</cp:lastPrinted>
  <dcterms:created xsi:type="dcterms:W3CDTF">2015-11-09T00:04:34Z</dcterms:created>
  <dcterms:modified xsi:type="dcterms:W3CDTF">2017-03-03T13:37:40Z</dcterms:modified>
</cp:coreProperties>
</file>