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73" r:id="rId6"/>
    <p:sldId id="274" r:id="rId7"/>
    <p:sldId id="262" r:id="rId8"/>
    <p:sldId id="263" r:id="rId9"/>
    <p:sldId id="264" r:id="rId10"/>
    <p:sldId id="265" r:id="rId11"/>
    <p:sldId id="266" r:id="rId12"/>
    <p:sldId id="270" r:id="rId13"/>
    <p:sldId id="271" r:id="rId14"/>
    <p:sldId id="272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280515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4737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8224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96554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08590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87584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2901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5545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4366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0539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5419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1011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965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3631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9585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Shape 23"/>
          <p:cNvGrpSpPr/>
          <p:nvPr/>
        </p:nvGrpSpPr>
        <p:grpSpPr>
          <a:xfrm>
            <a:off x="0" y="-8466"/>
            <a:ext cx="12192000" cy="6866467"/>
            <a:chOff x="0" y="-8466"/>
            <a:chExt cx="12192000" cy="6866467"/>
          </a:xfrm>
        </p:grpSpPr>
        <p:sp>
          <p:nvSpPr>
            <p:cNvPr id="24" name="Shape 24"/>
            <p:cNvSpPr/>
            <p:nvPr/>
          </p:nvSpPr>
          <p:spPr>
            <a:xfrm>
              <a:off x="0" y="-7862"/>
              <a:ext cx="863599" cy="569806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78"/>
                  </a:moveTo>
                  <a:lnTo>
                    <a:pt x="120000" y="0"/>
                  </a:lnTo>
                  <a:lnTo>
                    <a:pt x="120000" y="356"/>
                  </a:lnTo>
                  <a:lnTo>
                    <a:pt x="0" y="120000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chemeClr val="accent1">
                <a:alpha val="69803"/>
              </a:schemeClr>
            </a:solidFill>
            <a:ln>
              <a:noFill/>
            </a:ln>
          </p:spPr>
        </p:sp>
        <p:cxnSp>
          <p:nvCxnSpPr>
            <p:cNvPr id="25" name="Shape 25"/>
            <p:cNvCxnSpPr/>
            <p:nvPr/>
          </p:nvCxnSpPr>
          <p:spPr>
            <a:xfrm>
              <a:off x="9371011" y="0"/>
              <a:ext cx="1219199" cy="68580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Shape 26"/>
            <p:cNvCxnSpPr/>
            <p:nvPr/>
          </p:nvCxnSpPr>
          <p:spPr>
            <a:xfrm flipH="1">
              <a:off x="7425266" y="3681412"/>
              <a:ext cx="4763558" cy="3176586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7" name="Shape 27"/>
            <p:cNvSpPr/>
            <p:nvPr/>
          </p:nvSpPr>
          <p:spPr>
            <a:xfrm>
              <a:off x="9181475" y="-8466"/>
              <a:ext cx="3007348" cy="68664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1621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0" y="119999"/>
                  </a:lnTo>
                  <a:lnTo>
                    <a:pt x="81621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28" name="Shape 28"/>
            <p:cNvSpPr/>
            <p:nvPr/>
          </p:nvSpPr>
          <p:spPr>
            <a:xfrm>
              <a:off x="9603442" y="-8466"/>
              <a:ext cx="2588558" cy="68664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56067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9" name="Shape 29"/>
            <p:cNvSpPr/>
            <p:nvPr/>
          </p:nvSpPr>
          <p:spPr>
            <a:xfrm>
              <a:off x="8932332" y="3048000"/>
              <a:ext cx="3259667" cy="3809999"/>
            </a:xfrm>
            <a:prstGeom prst="triangle">
              <a:avLst>
                <a:gd name="adj" fmla="val 100000"/>
              </a:avLst>
            </a:prstGeom>
            <a:solidFill>
              <a:srgbClr val="2E75B5">
                <a:alpha val="65882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9334500" y="-8466"/>
              <a:ext cx="2854326" cy="68664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103873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75B5">
                <a:alpha val="49803"/>
              </a:srgbClr>
            </a:solidFill>
            <a:ln>
              <a:noFill/>
            </a:ln>
          </p:spPr>
        </p:sp>
        <p:sp>
          <p:nvSpPr>
            <p:cNvPr id="31" name="Shape 31"/>
            <p:cNvSpPr/>
            <p:nvPr/>
          </p:nvSpPr>
          <p:spPr>
            <a:xfrm>
              <a:off x="10898729" y="-8466"/>
              <a:ext cx="1290093" cy="68664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4852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94852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32" name="Shape 32"/>
            <p:cNvSpPr/>
            <p:nvPr/>
          </p:nvSpPr>
          <p:spPr>
            <a:xfrm>
              <a:off x="10938999" y="-8466"/>
              <a:ext cx="1249825" cy="68664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106515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5A11">
                <a:alpha val="80000"/>
              </a:srgbClr>
            </a:solidFill>
            <a:ln>
              <a:noFill/>
            </a:ln>
          </p:spPr>
        </p:sp>
        <p:sp>
          <p:nvSpPr>
            <p:cNvPr id="33" name="Shape 33"/>
            <p:cNvSpPr/>
            <p:nvPr/>
          </p:nvSpPr>
          <p:spPr>
            <a:xfrm>
              <a:off x="10371665" y="3589867"/>
              <a:ext cx="1817159" cy="3268132"/>
            </a:xfrm>
            <a:prstGeom prst="triangle">
              <a:avLst>
                <a:gd name="adj" fmla="val 100000"/>
              </a:avLst>
            </a:prstGeom>
            <a:solidFill>
              <a:srgbClr val="2E75B5">
                <a:alpha val="65882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4" name="Shape 34"/>
          <p:cNvSpPr txBox="1">
            <a:spLocks noGrp="1"/>
          </p:cNvSpPr>
          <p:nvPr>
            <p:ph type="ctrTitle"/>
          </p:nvPr>
        </p:nvSpPr>
        <p:spPr>
          <a:xfrm>
            <a:off x="1507066" y="2404533"/>
            <a:ext cx="7766936" cy="16463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sz="5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ubTitle" idx="1"/>
          </p:nvPr>
        </p:nvSpPr>
        <p:spPr>
          <a:xfrm>
            <a:off x="1507066" y="4050832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90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sz="4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9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with Ca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931333" y="609600"/>
            <a:ext cx="8094134" cy="302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sz="4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1366138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9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3" name="Shape 103"/>
          <p:cNvSpPr txBox="1"/>
          <p:nvPr/>
        </p:nvSpPr>
        <p:spPr>
          <a:xfrm>
            <a:off x="541870" y="790377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8000">
                <a:solidFill>
                  <a:srgbClr val="9CC2E5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8893010" y="2886556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8000">
                <a:solidFill>
                  <a:srgbClr val="9CC2E5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sz="4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9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Name Card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931333" y="609600"/>
            <a:ext cx="8094134" cy="302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sz="4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77331" y="4013200"/>
            <a:ext cx="8596668" cy="5142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9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8" name="Shape 118"/>
          <p:cNvSpPr txBox="1"/>
          <p:nvPr/>
        </p:nvSpPr>
        <p:spPr>
          <a:xfrm>
            <a:off x="541870" y="790377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8000">
                <a:solidFill>
                  <a:srgbClr val="9CC2E5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8893010" y="2886556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8000">
                <a:solidFill>
                  <a:srgbClr val="9CC2E5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rue or False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2" cy="302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sz="4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77331" y="4013200"/>
            <a:ext cx="8596668" cy="5142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9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marR="0" lvl="1" indent="-20446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1574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9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 rot="5400000">
            <a:off x="5994318" y="2582952"/>
            <a:ext cx="5251450" cy="13047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49" cy="70601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marR="0" lvl="1" indent="-20446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1574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9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77333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marR="0" lvl="1" indent="-20446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1574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90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677335" y="2700866"/>
            <a:ext cx="8596668" cy="18265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sz="40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9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77333" y="2160589"/>
            <a:ext cx="4184035" cy="38807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marR="0" lvl="1" indent="-20446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1574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5089969" y="2160589"/>
            <a:ext cx="4184033" cy="38807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marR="0" lvl="1" indent="-20446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1574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9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2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675745" y="2737244"/>
            <a:ext cx="4185622" cy="33041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marR="0" lvl="1" indent="-20446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1574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3"/>
          </p:nvPr>
        </p:nvSpPr>
        <p:spPr>
          <a:xfrm>
            <a:off x="5088382" y="2160983"/>
            <a:ext cx="4185617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4"/>
          </p:nvPr>
        </p:nvSpPr>
        <p:spPr>
          <a:xfrm>
            <a:off x="5088383" y="2737244"/>
            <a:ext cx="4185616" cy="33041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marR="0" lvl="1" indent="-20446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1574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9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9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9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677333" y="1498604"/>
            <a:ext cx="3854527" cy="1278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sz="20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4760460" y="514924"/>
            <a:ext cx="4513540" cy="55264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marR="0" lvl="1" indent="-20446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1574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2"/>
          </p:nvPr>
        </p:nvSpPr>
        <p:spPr>
          <a:xfrm>
            <a:off x="677333" y="2777068"/>
            <a:ext cx="3854527" cy="25844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063" marR="0" lvl="1" indent="-1256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126" marR="0" lvl="2" indent="-1242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189" marR="0" lvl="3" indent="-1228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251" marR="0" lvl="4" indent="-1215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5314" marR="0" lvl="5" indent="-1201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2377" marR="0" lvl="6" indent="-1187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199440" marR="0" lvl="7" indent="-117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6503" marR="0" lvl="8" indent="-1160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9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677333" y="4800600"/>
            <a:ext cx="8596667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sz="2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2"/>
          </p:nvPr>
        </p:nvSpPr>
        <p:spPr>
          <a:xfrm>
            <a:off x="677333" y="609600"/>
            <a:ext cx="8596668" cy="38457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77333" y="5367337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9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0" y="-8466"/>
            <a:ext cx="12192000" cy="6866467"/>
            <a:chOff x="0" y="-8466"/>
            <a:chExt cx="12192000" cy="6866467"/>
          </a:xfrm>
        </p:grpSpPr>
        <p:cxnSp>
          <p:nvCxnSpPr>
            <p:cNvPr id="7" name="Shape 7"/>
            <p:cNvCxnSpPr/>
            <p:nvPr/>
          </p:nvCxnSpPr>
          <p:spPr>
            <a:xfrm>
              <a:off x="9371011" y="0"/>
              <a:ext cx="1219199" cy="68580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" name="Shape 8"/>
            <p:cNvCxnSpPr/>
            <p:nvPr/>
          </p:nvCxnSpPr>
          <p:spPr>
            <a:xfrm flipH="1">
              <a:off x="7425266" y="3681412"/>
              <a:ext cx="4763558" cy="3176586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" name="Shape 9"/>
            <p:cNvSpPr/>
            <p:nvPr/>
          </p:nvSpPr>
          <p:spPr>
            <a:xfrm>
              <a:off x="9181475" y="-8466"/>
              <a:ext cx="3007348" cy="68664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1621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0" y="119999"/>
                  </a:lnTo>
                  <a:lnTo>
                    <a:pt x="81621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10" name="Shape 10"/>
            <p:cNvSpPr/>
            <p:nvPr/>
          </p:nvSpPr>
          <p:spPr>
            <a:xfrm>
              <a:off x="9603442" y="-8466"/>
              <a:ext cx="2588558" cy="68664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56067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Shape 11"/>
            <p:cNvSpPr/>
            <p:nvPr/>
          </p:nvSpPr>
          <p:spPr>
            <a:xfrm>
              <a:off x="8932332" y="3048000"/>
              <a:ext cx="3259667" cy="3809999"/>
            </a:xfrm>
            <a:prstGeom prst="triangle">
              <a:avLst>
                <a:gd name="adj" fmla="val 100000"/>
              </a:avLst>
            </a:prstGeom>
            <a:solidFill>
              <a:srgbClr val="2E75B5">
                <a:alpha val="65882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9334500" y="-8466"/>
              <a:ext cx="2854326" cy="68664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103873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75B5">
                <a:alpha val="49803"/>
              </a:srgbClr>
            </a:solidFill>
            <a:ln>
              <a:noFill/>
            </a:ln>
          </p:spPr>
        </p:sp>
        <p:sp>
          <p:nvSpPr>
            <p:cNvPr id="13" name="Shape 13"/>
            <p:cNvSpPr/>
            <p:nvPr/>
          </p:nvSpPr>
          <p:spPr>
            <a:xfrm>
              <a:off x="10898729" y="-8466"/>
              <a:ext cx="1290093" cy="68664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4852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94852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14" name="Shape 14"/>
            <p:cNvSpPr/>
            <p:nvPr/>
          </p:nvSpPr>
          <p:spPr>
            <a:xfrm>
              <a:off x="10938999" y="-8466"/>
              <a:ext cx="1249825" cy="68664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106515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5A11">
                <a:alpha val="80000"/>
              </a:srgbClr>
            </a:solidFill>
            <a:ln>
              <a:noFill/>
            </a:ln>
          </p:spPr>
        </p:sp>
        <p:sp>
          <p:nvSpPr>
            <p:cNvPr id="15" name="Shape 15"/>
            <p:cNvSpPr/>
            <p:nvPr/>
          </p:nvSpPr>
          <p:spPr>
            <a:xfrm>
              <a:off x="10371665" y="3589867"/>
              <a:ext cx="1817159" cy="3268132"/>
            </a:xfrm>
            <a:prstGeom prst="triangle">
              <a:avLst>
                <a:gd name="adj" fmla="val 100000"/>
              </a:avLst>
            </a:prstGeom>
            <a:solidFill>
              <a:srgbClr val="2E75B5">
                <a:alpha val="65882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0" y="4013200"/>
              <a:ext cx="448732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677333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marR="0" lvl="1" indent="-20446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1574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90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ferguson@wcpss.ne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jferguson@wcpss.ne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dirty="0">
                <a:sym typeface="Trebuchet MS"/>
              </a:rPr>
              <a:t>English IV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US" dirty="0">
                <a:sym typeface="Trebuchet MS"/>
              </a:rPr>
              <a:t>Scott Ferguson</a:t>
            </a:r>
          </a:p>
          <a:p>
            <a:pPr lvl="0"/>
            <a:r>
              <a:rPr lang="en-US" dirty="0">
                <a:sym typeface="Trebuchet MS"/>
              </a:rPr>
              <a:t>(</a:t>
            </a:r>
            <a:r>
              <a:rPr lang="en-US" dirty="0">
                <a:sym typeface="Trebuchet MS"/>
                <a:hlinkClick r:id="rId3"/>
              </a:rPr>
              <a:t>jferguson@wcpss.net</a:t>
            </a:r>
            <a:r>
              <a:rPr lang="en-US" dirty="0">
                <a:sym typeface="Trebuchet MS"/>
              </a:rPr>
              <a:t>)</a:t>
            </a:r>
            <a:endParaRPr lang="en-US" dirty="0"/>
          </a:p>
          <a:p>
            <a:pPr lvl="0"/>
            <a:r>
              <a:rPr lang="en-US" dirty="0">
                <a:sym typeface="Trebuchet MS"/>
              </a:rPr>
              <a:t>ApexFerg.weebly.com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Trebuchet MS"/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ApexFerg.weebly.com</a:t>
            </a:r>
          </a:p>
        </p:txBody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77333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</a:pPr>
            <a:r>
              <a:rPr lang="en-US" sz="1800" b="0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Students are expected check with this site for due dates.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</a:pPr>
            <a:r>
              <a:rPr lang="en-US" sz="1800" b="0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If a student is absent, he/she is expected to use my website to keep up with assignments.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</a:pPr>
            <a:r>
              <a:rPr lang="en-US" sz="1800" b="0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All student rubrics, assignments, and due dates will be posted on this website too.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Trebuchet MS"/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Grading Percentages</a:t>
            </a:r>
          </a:p>
        </p:txBody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77325" y="1199050"/>
            <a:ext cx="9836400" cy="552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-69850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Overall Grades:    </a:t>
            </a:r>
          </a:p>
          <a:p>
            <a:pPr marL="914400" lvl="0" indent="-69850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 lang="en-US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30300" lvl="0" indent="-285750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61111"/>
              <a:buFontTx/>
              <a:buChar char="-"/>
            </a:pPr>
            <a:r>
              <a:rPr lang="en-U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 Grades are on a 100 point scale</a:t>
            </a:r>
          </a:p>
          <a:p>
            <a:pPr marL="1130300" lvl="0" indent="-285750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61111"/>
              <a:buFontTx/>
              <a:buChar char="-"/>
            </a:pPr>
            <a:r>
              <a:rPr lang="en-U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Larger assignments will count as double / triple grades.</a:t>
            </a:r>
          </a:p>
          <a:p>
            <a:pPr marL="1130300" lvl="0" indent="-285750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61111"/>
              <a:buFontTx/>
              <a:buChar char="-"/>
            </a:pPr>
            <a:endParaRPr lang="en-US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30300" lvl="0" indent="-285750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61111"/>
              <a:buFontTx/>
              <a:buChar char="-"/>
            </a:pPr>
            <a:r>
              <a:rPr lang="en-U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Homework / Class Participation will count as a double grade and will start off with a 100.</a:t>
            </a:r>
          </a:p>
          <a:p>
            <a:pPr marL="1130300" lvl="0" indent="-285750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61111"/>
              <a:buFontTx/>
              <a:buChar char="-"/>
            </a:pPr>
            <a:r>
              <a:rPr lang="en-U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Points will be deducted when assignments aren’t thoroughly completed.</a:t>
            </a:r>
          </a:p>
          <a:p>
            <a:pPr marL="1130300" lvl="0" indent="-285750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61111"/>
              <a:buFontTx/>
              <a:buChar char="-"/>
            </a:pPr>
            <a:endParaRPr lang="en-US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30300" lvl="0" indent="-285750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61111"/>
              <a:buFontTx/>
              <a:buChar char="-"/>
            </a:pPr>
            <a:r>
              <a:rPr lang="en-U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Free Reading will start off with 100 each quarter. </a:t>
            </a:r>
          </a:p>
          <a:p>
            <a:pPr marL="844550" lvl="0" indent="0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61111"/>
              <a:buNone/>
            </a:pPr>
            <a:endParaRPr lang="en-US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-69850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Trebuchet MS"/>
              <a:buNone/>
            </a:pPr>
            <a:r>
              <a:rPr lang="en-US" sz="3600" b="0" i="0" u="none" strike="noStrike" cap="none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Projects and Presentations</a:t>
            </a:r>
          </a:p>
        </p:txBody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77333" y="1460311"/>
            <a:ext cx="9422010" cy="52680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</a:pPr>
            <a:endParaRPr lang="en-US" sz="1800" b="0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>
              <a:lnSpc>
                <a:spcPct val="80000"/>
              </a:lnSpc>
              <a:spcBef>
                <a:spcPts val="0"/>
              </a:spcBef>
              <a:buClr>
                <a:schemeClr val="accent2"/>
              </a:buClr>
              <a:buSzPct val="25000"/>
              <a:buNone/>
            </a:pPr>
            <a:endParaRPr lang="en-US" dirty="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  <a:p>
            <a:pPr marL="101600" lvl="0" indent="0">
              <a:lnSpc>
                <a:spcPct val="80000"/>
              </a:lnSpc>
              <a:spcBef>
                <a:spcPts val="0"/>
              </a:spcBef>
              <a:buClr>
                <a:schemeClr val="accent2"/>
              </a:buClr>
              <a:buSzPct val="100000"/>
              <a:buNone/>
            </a:pPr>
            <a:r>
              <a:rPr lang="en-US" sz="2400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“</a:t>
            </a:r>
            <a:r>
              <a:rPr lang="en-US" sz="2400" i="1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Studies show that many people fear the thought of giving a speech more than they do the thought of dying</a:t>
            </a:r>
            <a:r>
              <a:rPr lang="en-US" sz="2400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.”     </a:t>
            </a:r>
          </a:p>
          <a:p>
            <a:pPr marL="1371600" lvl="0" indent="457200">
              <a:lnSpc>
                <a:spcPct val="80000"/>
              </a:lnSpc>
              <a:spcBef>
                <a:spcPts val="0"/>
              </a:spcBef>
              <a:buClr>
                <a:schemeClr val="accent2"/>
              </a:buClr>
              <a:buSzPct val="25000"/>
              <a:buNone/>
            </a:pPr>
            <a:r>
              <a:rPr lang="en-US" sz="2400" i="1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Communication Matters </a:t>
            </a:r>
            <a:r>
              <a:rPr lang="en-US" sz="2400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   (Chapter 2)</a:t>
            </a:r>
          </a:p>
          <a:p>
            <a:pPr marL="1371600" lvl="0" indent="457200">
              <a:lnSpc>
                <a:spcPct val="80000"/>
              </a:lnSpc>
              <a:spcBef>
                <a:spcPts val="0"/>
              </a:spcBef>
              <a:buClr>
                <a:schemeClr val="accent2"/>
              </a:buClr>
              <a:buSzPct val="25000"/>
              <a:buNone/>
            </a:pPr>
            <a:endParaRPr lang="en-US" dirty="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  <a:p>
            <a:pPr marL="1371600" lvl="0" indent="457200">
              <a:lnSpc>
                <a:spcPct val="80000"/>
              </a:lnSpc>
              <a:spcBef>
                <a:spcPts val="0"/>
              </a:spcBef>
              <a:buClr>
                <a:schemeClr val="accent2"/>
              </a:buClr>
              <a:buSzPct val="25000"/>
              <a:buNone/>
            </a:pPr>
            <a:endParaRPr lang="en-US" dirty="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  <a:p>
            <a:pPr marL="1371600" lvl="0" indent="457200">
              <a:lnSpc>
                <a:spcPct val="80000"/>
              </a:lnSpc>
              <a:spcBef>
                <a:spcPts val="0"/>
              </a:spcBef>
              <a:buClr>
                <a:schemeClr val="accent2"/>
              </a:buClr>
              <a:buSzPct val="25000"/>
              <a:buNone/>
            </a:pPr>
            <a:endParaRPr lang="en-US" dirty="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</a:pPr>
            <a:r>
              <a:rPr lang="en-US" sz="1800" b="0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Students have already had one presentation this year.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</a:pPr>
            <a:endParaRPr lang="en-US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</a:pPr>
            <a:r>
              <a:rPr lang="en-US" sz="1800" b="0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There will be several more throughout the semester.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None/>
            </a:pPr>
            <a:endParaRPr lang="en-US" sz="1800" b="0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</a:pPr>
            <a:r>
              <a:rPr lang="en-US" dirty="0"/>
              <a:t>Students will need to know how to work together, communicate well, and have the confidence to deliver a well-developed presentation in college and in future careers.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</a:pPr>
            <a:endParaRPr lang="en-US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</a:pPr>
            <a:r>
              <a:rPr lang="en-US" dirty="0"/>
              <a:t>These presentations will</a:t>
            </a:r>
            <a:r>
              <a:rPr lang="en-US" sz="1800" b="0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develop confidence and give them a marketable life-long skill.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</a:pPr>
            <a:endParaRPr lang="en-US" sz="1800" b="0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</a:pPr>
            <a:r>
              <a:rPr lang="en-US" dirty="0"/>
              <a:t>These presentations will develop research skills and organizational skills.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</a:pPr>
            <a:endParaRPr lang="en-US" sz="1800" b="0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Trebuchet MS"/>
              <a:buNone/>
            </a:pPr>
            <a:r>
              <a:rPr lang="en-US" sz="3600" b="0" i="0" u="none" strike="noStrike" cap="none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Email </a:t>
            </a:r>
          </a:p>
        </p:txBody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77324" y="2160601"/>
            <a:ext cx="9046800" cy="430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4038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-US" sz="2400" b="0" i="0" u="sng" strike="noStrike" cap="none" dirty="0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jferguson@wcpss.net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59999"/>
              <a:buFont typeface="Noto Sans Symbols"/>
              <a:buNone/>
            </a:pPr>
            <a:endParaRPr sz="2400" b="0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4038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-US" sz="2400" b="0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 usually check my email 2-3 times each day at school. I usually do not check email from home. </a:t>
            </a:r>
          </a:p>
          <a:p>
            <a:pPr marL="342900" marR="0" lvl="0" indent="-4038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-US" sz="2400" b="0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Please keep in mind that depending on what is going on in class and extra-duty responsibilities that I may have to fulfill, I may not be able to respond  to your email within a matter of hours after it is sent. </a:t>
            </a:r>
          </a:p>
          <a:p>
            <a:pPr marL="342900" marR="0" lvl="0" indent="-4038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-US" sz="2400" b="0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 will respond in a timely manner. </a:t>
            </a:r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Trebuchet MS"/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Thank you</a:t>
            </a:r>
          </a:p>
        </p:txBody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77333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None/>
            </a:pPr>
            <a:endParaRPr lang="en-US" sz="1800" b="0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Trebuchet MS"/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Goal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77333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</a:pPr>
            <a:r>
              <a:rPr lang="en-US" sz="1800" b="0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“</a:t>
            </a:r>
            <a:r>
              <a:rPr lang="en-US" sz="1800" b="0" i="1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 express to my students that reading is not an add-on to the class. It is the cornerstone</a:t>
            </a:r>
            <a:r>
              <a:rPr lang="en-US" sz="1800" b="0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.” 		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1800" b="1" i="1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			The Book Whisperer</a:t>
            </a:r>
            <a:r>
              <a:rPr lang="en-US" sz="1800" b="0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by </a:t>
            </a:r>
            <a:r>
              <a:rPr lang="en-US" sz="1800" b="0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Donalyn</a:t>
            </a:r>
            <a:r>
              <a:rPr lang="en-US" sz="1800" b="0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Miller (p. 50)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1800" b="0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1800" b="0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 hope that students find this class to be one that teaches them written and verbal communication skills, helps them to explore new ideas, and encourages them to grow as a person, as a life-long </a:t>
            </a:r>
            <a:r>
              <a:rPr lang="en-US" sz="1800" b="0" i="0" u="none" strike="noStrike" cap="none" dirty="0" err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learner,a</a:t>
            </a:r>
            <a:r>
              <a:rPr lang="en-US" sz="1800" b="0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life-long communicator, and as a life-long reader.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None/>
            </a:pPr>
            <a:endParaRPr sz="1800" b="0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677325" y="316200"/>
            <a:ext cx="8596800" cy="1554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Trebuchet MS"/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Experience and Education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77333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65"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65"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342900" marR="0" lvl="0" indent="-41071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-US" sz="2400" b="0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Apex </a:t>
            </a:r>
            <a:r>
              <a:rPr lang="en-US" sz="2400" dirty="0"/>
              <a:t>community since January 1994</a:t>
            </a:r>
          </a:p>
          <a:p>
            <a:pPr marL="342900" marR="0" lvl="0" indent="-410718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-US" sz="2400" b="0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N. C. State - B.A. English 1993</a:t>
            </a:r>
          </a:p>
          <a:p>
            <a:pPr marL="342900" marR="0" lvl="0" indent="-410718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-US" sz="2400" b="0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UNC Chapel Hill - M.Ed. Literacy 2011 (Literacy Specialist)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8352"/>
              <a:buFont typeface="Noto Sans Symbols"/>
              <a:buNone/>
            </a:pPr>
            <a:endParaRPr sz="1665" b="0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8352"/>
              <a:buFont typeface="Noto Sans Symbols"/>
              <a:buNone/>
            </a:pPr>
            <a:endParaRPr sz="1665" b="0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8352"/>
              <a:buFont typeface="Noto Sans Symbols"/>
              <a:buNone/>
            </a:pPr>
            <a:endParaRPr sz="1665" b="0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8352"/>
              <a:buFont typeface="Noto Sans Symbols"/>
              <a:buNone/>
            </a:pPr>
            <a:endParaRPr sz="1665" b="0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8352"/>
              <a:buFont typeface="Noto Sans Symbols"/>
              <a:buNone/>
            </a:pPr>
            <a:endParaRPr sz="1665" b="0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1665" b="0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948" y="4259909"/>
            <a:ext cx="2483922" cy="24839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95" y="4531687"/>
            <a:ext cx="5491602" cy="1940366"/>
          </a:xfrm>
          <a:prstGeom prst="rect">
            <a:avLst/>
          </a:prstGeom>
        </p:spPr>
      </p:pic>
      <p:pic>
        <p:nvPicPr>
          <p:cNvPr id="5" name="Picture 4" descr="A yellow sign with black text&#10;&#10;Description automatically generated">
            <a:extLst>
              <a:ext uri="{FF2B5EF4-FFF2-40B4-BE49-F238E27FC236}">
                <a16:creationId xmlns:a16="http://schemas.microsoft.com/office/drawing/2014/main" id="{CB7EA4FC-FDE6-4E3B-93BF-9D151E9766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2808" y="956601"/>
            <a:ext cx="1650285" cy="17859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87450" y="192975"/>
            <a:ext cx="11332800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Trebuchet MS"/>
              <a:buNone/>
            </a:pPr>
            <a:r>
              <a:rPr lang="en-US" dirty="0"/>
              <a:t>Let’s Get to Work!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307975" y="4314464"/>
            <a:ext cx="13080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1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1984</a:t>
            </a:r>
          </a:p>
        </p:txBody>
      </p:sp>
      <p:sp>
        <p:nvSpPr>
          <p:cNvPr id="170" name="Shape 170"/>
          <p:cNvSpPr txBox="1"/>
          <p:nvPr/>
        </p:nvSpPr>
        <p:spPr>
          <a:xfrm>
            <a:off x="3422519" y="3504007"/>
            <a:ext cx="22017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1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1" name="Shape 171"/>
          <p:cNvSpPr txBox="1"/>
          <p:nvPr/>
        </p:nvSpPr>
        <p:spPr>
          <a:xfrm>
            <a:off x="3839828" y="3454650"/>
            <a:ext cx="1784400" cy="92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1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2" name="Shape 172"/>
          <p:cNvSpPr txBox="1"/>
          <p:nvPr/>
        </p:nvSpPr>
        <p:spPr>
          <a:xfrm>
            <a:off x="5026435" y="4405079"/>
            <a:ext cx="19611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i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Lord of the Flies</a:t>
            </a:r>
            <a:endParaRPr lang="en-US" sz="1800" b="0" i="1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3" name="Shape 173"/>
          <p:cNvSpPr txBox="1"/>
          <p:nvPr/>
        </p:nvSpPr>
        <p:spPr>
          <a:xfrm>
            <a:off x="710049" y="5278036"/>
            <a:ext cx="9108000" cy="1495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*We will cover at least three or more of these works of literature.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We will also cover other works of poetry, art, short stories, and short plays.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We will have vocabulary quizzes and assessments throughout the semester.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5" name="Shape 175"/>
          <p:cNvSpPr txBox="1"/>
          <p:nvPr/>
        </p:nvSpPr>
        <p:spPr>
          <a:xfrm>
            <a:off x="2614686" y="4391942"/>
            <a:ext cx="2232924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i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Cyrano De Bergerac</a:t>
            </a:r>
          </a:p>
        </p:txBody>
      </p:sp>
      <p:sp>
        <p:nvSpPr>
          <p:cNvPr id="2" name="AutoShape 2" descr="Image result for 1984 book"/>
          <p:cNvSpPr>
            <a:spLocks noChangeAspect="1" noChangeArrowheads="1"/>
          </p:cNvSpPr>
          <p:nvPr/>
        </p:nvSpPr>
        <p:spPr bwMode="auto">
          <a:xfrm>
            <a:off x="678441" y="1700406"/>
            <a:ext cx="1535327" cy="153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579" y="1223636"/>
            <a:ext cx="1750053" cy="2953846"/>
          </a:xfrm>
          <a:prstGeom prst="rect">
            <a:avLst/>
          </a:prstGeom>
        </p:spPr>
      </p:pic>
      <p:sp>
        <p:nvSpPr>
          <p:cNvPr id="7" name="AutoShape 2" descr="Image result for william shakespeare the temp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Image result for william shakespeare the tempes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797" y="1212892"/>
            <a:ext cx="1854103" cy="29753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28269" y="4405079"/>
            <a:ext cx="2349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latin typeface="Trebuchet MS" panose="020B0603020202020204" pitchFamily="34" charset="0"/>
              </a:rPr>
              <a:t>      And Then </a:t>
            </a:r>
          </a:p>
          <a:p>
            <a:r>
              <a:rPr lang="en-US" sz="1800" i="1" dirty="0">
                <a:latin typeface="Trebuchet MS" panose="020B0603020202020204" pitchFamily="34" charset="0"/>
              </a:rPr>
              <a:t>There Were None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10" y="1184805"/>
            <a:ext cx="1900149" cy="28790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099" y="1235007"/>
            <a:ext cx="1846290" cy="30345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87450" y="192975"/>
            <a:ext cx="11332800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Trebuchet MS"/>
              <a:buNone/>
            </a:pPr>
            <a:r>
              <a:rPr lang="en-US" sz="3600" b="0" i="0" u="none" strike="noStrike" cap="none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Future Fridays</a:t>
            </a:r>
            <a:br>
              <a:rPr lang="en-US" dirty="0"/>
            </a:br>
            <a:endParaRPr lang="en-US" dirty="0"/>
          </a:p>
        </p:txBody>
      </p:sp>
      <p:sp>
        <p:nvSpPr>
          <p:cNvPr id="168" name="Shape 168"/>
          <p:cNvSpPr txBox="1"/>
          <p:nvPr/>
        </p:nvSpPr>
        <p:spPr>
          <a:xfrm>
            <a:off x="6097356" y="4446199"/>
            <a:ext cx="13080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i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Outliers</a:t>
            </a:r>
            <a:endParaRPr lang="en-US" sz="1800" b="0" i="1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0" name="Shape 170"/>
          <p:cNvSpPr txBox="1"/>
          <p:nvPr/>
        </p:nvSpPr>
        <p:spPr>
          <a:xfrm>
            <a:off x="3422519" y="3504007"/>
            <a:ext cx="22017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1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3" name="Shape 173"/>
          <p:cNvSpPr txBox="1"/>
          <p:nvPr/>
        </p:nvSpPr>
        <p:spPr>
          <a:xfrm>
            <a:off x="460375" y="5287359"/>
            <a:ext cx="9108000" cy="121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On several Fridays this semester, we will read and discuss </a:t>
            </a:r>
            <a:r>
              <a:rPr lang="en-US" sz="2000" b="0" i="1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Outliers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 Other Fridays will be for College Preparation, Free Reading, and interesting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TED Talks or Podcasts. Basically, we will use these days to prepare for the future and to take time to think.</a:t>
            </a:r>
            <a:endParaRPr lang="en-US" sz="20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" name="AutoShape 2" descr="Image result for 1984 book"/>
          <p:cNvSpPr>
            <a:spLocks noChangeAspect="1" noChangeArrowheads="1"/>
          </p:cNvSpPr>
          <p:nvPr/>
        </p:nvSpPr>
        <p:spPr bwMode="auto">
          <a:xfrm>
            <a:off x="678441" y="1700406"/>
            <a:ext cx="1535327" cy="153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" descr="Image result for william shakespeare the temp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Image result for william shakespeare the tempes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259" y="1089258"/>
            <a:ext cx="2177450" cy="33739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700" y="1636872"/>
            <a:ext cx="3562538" cy="26184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0" y="1512553"/>
            <a:ext cx="4791818" cy="286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87450" y="192975"/>
            <a:ext cx="11332800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Trebuchet MS"/>
              <a:buNone/>
            </a:pPr>
            <a:r>
              <a:rPr lang="en-US" i="1" dirty="0">
                <a:solidFill>
                  <a:srgbClr val="FF0000"/>
                </a:solidFill>
              </a:rPr>
              <a:t>Les </a:t>
            </a:r>
            <a:r>
              <a:rPr lang="en-US" i="1" dirty="0" err="1">
                <a:solidFill>
                  <a:srgbClr val="FF0000"/>
                </a:solidFill>
              </a:rPr>
              <a:t>Miserables</a:t>
            </a:r>
            <a:r>
              <a:rPr lang="en-US" i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x="884940" y="4791064"/>
            <a:ext cx="1772399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i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1978 Version</a:t>
            </a:r>
            <a:endParaRPr lang="en-US" sz="1800" b="0" i="1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0" name="Shape 170"/>
          <p:cNvSpPr txBox="1"/>
          <p:nvPr/>
        </p:nvSpPr>
        <p:spPr>
          <a:xfrm>
            <a:off x="3422519" y="3504007"/>
            <a:ext cx="22017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1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1" name="Shape 171"/>
          <p:cNvSpPr txBox="1"/>
          <p:nvPr/>
        </p:nvSpPr>
        <p:spPr>
          <a:xfrm>
            <a:off x="3839828" y="3454650"/>
            <a:ext cx="1784400" cy="92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1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2" name="Shape 172"/>
          <p:cNvSpPr txBox="1"/>
          <p:nvPr/>
        </p:nvSpPr>
        <p:spPr>
          <a:xfrm>
            <a:off x="4399057" y="4786089"/>
            <a:ext cx="19611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i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1998 Version</a:t>
            </a:r>
            <a:endParaRPr lang="en-US" sz="1800" b="0" i="1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3" name="Shape 173"/>
          <p:cNvSpPr txBox="1"/>
          <p:nvPr/>
        </p:nvSpPr>
        <p:spPr>
          <a:xfrm>
            <a:off x="1685537" y="5354376"/>
            <a:ext cx="7877364" cy="9373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We will </a:t>
            </a:r>
            <a:r>
              <a:rPr lang="en-US" sz="2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do a comparison and contrast unit of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Victor Hugo’s </a:t>
            </a:r>
            <a:r>
              <a:rPr lang="en-US" sz="2400" i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Les </a:t>
            </a:r>
            <a:r>
              <a:rPr lang="en-US" sz="2400" i="1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Miserables</a:t>
            </a:r>
            <a:r>
              <a:rPr lang="en-US" sz="2400" i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using digital media.</a:t>
            </a:r>
            <a:endParaRPr lang="en-US" sz="24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" name="AutoShape 2" descr="Image result for 1984 book"/>
          <p:cNvSpPr>
            <a:spLocks noChangeAspect="1" noChangeArrowheads="1"/>
          </p:cNvSpPr>
          <p:nvPr/>
        </p:nvSpPr>
        <p:spPr bwMode="auto">
          <a:xfrm>
            <a:off x="678441" y="1700406"/>
            <a:ext cx="1535327" cy="153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" descr="Image result for william shakespeare the temp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Image result for william shakespeare the tempes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29520" y="4828951"/>
            <a:ext cx="2349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latin typeface="Trebuchet MS" panose="020B0603020202020204" pitchFamily="34" charset="0"/>
              </a:rPr>
              <a:t>      2012 Version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953" y="516075"/>
            <a:ext cx="2915307" cy="40996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39" y="957038"/>
            <a:ext cx="2550471" cy="3653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178" y="516075"/>
            <a:ext cx="2881862" cy="420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59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616912" y="423595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Trebuchet MS"/>
              <a:buNone/>
            </a:pPr>
            <a:r>
              <a:rPr lang="en-US" sz="3600" b="0" i="0" u="none" strike="noStrike" cap="none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Free Reading Initiative Information</a:t>
            </a:r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77333" y="1744394"/>
            <a:ext cx="8596668" cy="485335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</a:pPr>
            <a:r>
              <a:rPr lang="en-US" sz="1800" b="0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PLT decided that we cannot accept that students aren’t reading.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</a:pPr>
            <a:r>
              <a:rPr lang="en-US" sz="1800" b="0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We want to create life-long readers.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</a:pPr>
            <a:r>
              <a:rPr lang="en-US" sz="1800" b="0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Many skills that we teach in isolation could be learned by reading.</a:t>
            </a:r>
            <a:endParaRPr sz="1800" b="0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</a:pPr>
            <a:r>
              <a:rPr lang="en-US" sz="1800" b="0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15-20 minutes of free-choice reading for 4 days each week.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</a:pPr>
            <a:r>
              <a:rPr lang="en-US" sz="1800" b="0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Students will be required to read at least </a:t>
            </a:r>
            <a:r>
              <a:rPr lang="en-US" b="1" dirty="0"/>
              <a:t>600</a:t>
            </a:r>
            <a:r>
              <a:rPr lang="en-US" sz="18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pages</a:t>
            </a:r>
            <a:r>
              <a:rPr lang="en-US" sz="1800" b="0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of free reading </a:t>
            </a:r>
            <a:r>
              <a:rPr lang="en-US" dirty="0"/>
              <a:t>each quarter.</a:t>
            </a:r>
            <a:endParaRPr lang="en-US" sz="1800" b="0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</a:pPr>
            <a:r>
              <a:rPr lang="en-US" sz="18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Parents</a:t>
            </a:r>
            <a:r>
              <a:rPr lang="en-US" sz="1800" b="0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, please note that I have not read all the books that the students will be reading. Therefore, there is an expectation that you engage your children in conversations about their reading selections (especially free-reading choices) to ensure that there is no objectionable content.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</a:pPr>
            <a:r>
              <a:rPr lang="en-US" sz="1800" b="0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Please consider donating new or </a:t>
            </a:r>
            <a:r>
              <a:rPr lang="en-US" sz="1800" b="0" i="0" u="sng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used</a:t>
            </a:r>
            <a:r>
              <a:rPr lang="en-US" sz="1800" b="0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books. ☺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</a:pPr>
            <a:r>
              <a:rPr lang="en-US" sz="1800" b="0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A great place to get cheap books: </a:t>
            </a:r>
            <a:r>
              <a:rPr lang="en-US" sz="18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thriftbooks.com or </a:t>
            </a:r>
            <a:r>
              <a:rPr lang="en-US" sz="1800" b="1" i="1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All Booked Up </a:t>
            </a:r>
            <a:r>
              <a:rPr lang="en-US" sz="1800" b="1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in downtown Apex.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677325" y="160850"/>
            <a:ext cx="8596800" cy="359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Trebuchet MS"/>
              <a:buNone/>
            </a:pPr>
            <a:r>
              <a:rPr lang="en-US" sz="2400" b="0" i="0" u="none" strike="noStrike" cap="none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Most Needed Books</a:t>
            </a:r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10600" y="520250"/>
            <a:ext cx="10076700" cy="63377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03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-US" sz="1400" i="1" dirty="0"/>
              <a:t>Any book boys will like (Biographies / Sports Books / Mike and Mike’s Rules for Sports and Life / </a:t>
            </a:r>
            <a:r>
              <a:rPr lang="en-US" sz="1400" i="1" dirty="0" err="1"/>
              <a:t>etc</a:t>
            </a:r>
            <a:r>
              <a:rPr lang="en-US" sz="1400" i="1" dirty="0"/>
              <a:t>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i="1" dirty="0"/>
          </a:p>
          <a:p>
            <a:pPr marL="342900" marR="0" lvl="0" indent="-3403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-US" sz="1400" i="1" dirty="0"/>
              <a:t>Nineteen Minutes by Jodi </a:t>
            </a:r>
            <a:r>
              <a:rPr lang="en-US" sz="1400" i="1" dirty="0" err="1"/>
              <a:t>Picoult</a:t>
            </a:r>
            <a:endParaRPr sz="1400" i="1" dirty="0"/>
          </a:p>
          <a:p>
            <a:pPr marL="342900" marR="0" lvl="0" indent="-3403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endParaRPr lang="en-US" sz="1400" b="0" i="1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03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-US" sz="1400" b="0" i="1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Not If I Save You First by Ally Carter</a:t>
            </a:r>
          </a:p>
          <a:p>
            <a:pPr marL="342900" marR="0" lvl="0" indent="-3403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endParaRPr lang="en-US" sz="1400" b="0" i="1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03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-US" sz="1400" i="1" dirty="0"/>
              <a:t>The President is Missing </a:t>
            </a:r>
            <a:r>
              <a:rPr lang="en-US" sz="1400" dirty="0"/>
              <a:t>by James Patterson</a:t>
            </a:r>
            <a:endParaRPr lang="en-US" sz="1400" b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03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endParaRPr lang="en-US" sz="1400" i="1" dirty="0"/>
          </a:p>
          <a:p>
            <a:pPr marL="342900" marR="0" lvl="0" indent="-3403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-US" sz="1400" b="0" i="1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Just One Day    / Just </a:t>
            </a:r>
            <a:r>
              <a:rPr lang="en-US" sz="1400" i="1" dirty="0"/>
              <a:t>One Year </a:t>
            </a:r>
            <a:r>
              <a:rPr lang="en-US" sz="1400" b="0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by Gayle Forman</a:t>
            </a:r>
          </a:p>
          <a:p>
            <a:pPr marL="254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endParaRPr lang="en-US" sz="1400" b="0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0360">
              <a:spcBef>
                <a:spcPts val="0"/>
              </a:spcBef>
              <a:buSzPct val="100000"/>
            </a:pPr>
            <a:r>
              <a:rPr lang="en-US" sz="1400" i="1" dirty="0"/>
              <a:t>Thirteen Reasons Why by Jay Asher</a:t>
            </a:r>
          </a:p>
          <a:p>
            <a:pPr indent="-340360">
              <a:spcBef>
                <a:spcPts val="0"/>
              </a:spcBef>
              <a:buSzPct val="100000"/>
            </a:pPr>
            <a:endParaRPr lang="en-US" sz="1400" i="1" dirty="0"/>
          </a:p>
          <a:p>
            <a:pPr indent="-340360">
              <a:spcBef>
                <a:spcPts val="0"/>
              </a:spcBef>
              <a:buSzPct val="100000"/>
            </a:pPr>
            <a:r>
              <a:rPr lang="en-US" sz="1400" i="1" dirty="0"/>
              <a:t>All the Bright Places by Jennifer Niven</a:t>
            </a:r>
            <a:endParaRPr lang="en-US" sz="1400" dirty="0"/>
          </a:p>
          <a:p>
            <a:pPr lvl="0" indent="-340360">
              <a:buSzPct val="100000"/>
            </a:pPr>
            <a:r>
              <a:rPr lang="en-US" sz="1400" i="1" dirty="0"/>
              <a:t>Tell Me Three Things  </a:t>
            </a:r>
            <a:r>
              <a:rPr lang="en-US" sz="1400" dirty="0"/>
              <a:t>by Julie </a:t>
            </a:r>
            <a:r>
              <a:rPr lang="en-US" sz="1400" dirty="0" err="1"/>
              <a:t>Buxbaum</a:t>
            </a:r>
            <a:endParaRPr lang="en-US" sz="1400" dirty="0"/>
          </a:p>
          <a:p>
            <a:pPr lvl="0" indent="-340360">
              <a:buSzPct val="100000"/>
            </a:pPr>
            <a:r>
              <a:rPr lang="en-US" sz="1400" i="1" dirty="0"/>
              <a:t>The Cellar </a:t>
            </a:r>
            <a:r>
              <a:rPr lang="en-US" sz="1400" dirty="0"/>
              <a:t>by Natasha Preston</a:t>
            </a:r>
            <a:endParaRPr lang="en-US" sz="1400" i="1" dirty="0"/>
          </a:p>
          <a:p>
            <a:pPr lvl="0" indent="-340360">
              <a:buSzPct val="100000"/>
            </a:pPr>
            <a:r>
              <a:rPr lang="en-US" sz="1400" i="1" dirty="0"/>
              <a:t>You Are the Placebo: Making Your Mind Matter </a:t>
            </a:r>
            <a:r>
              <a:rPr lang="en-US" sz="1400" dirty="0"/>
              <a:t>by Dr. Joe </a:t>
            </a:r>
            <a:r>
              <a:rPr lang="en-US" sz="1400" dirty="0" err="1"/>
              <a:t>Dispenza</a:t>
            </a:r>
            <a:endParaRPr lang="en-US" sz="1400" dirty="0"/>
          </a:p>
          <a:p>
            <a:pPr lvl="0" indent="-340360">
              <a:buSzPct val="100000"/>
            </a:pPr>
            <a:r>
              <a:rPr lang="en-US" sz="1400" i="1" dirty="0"/>
              <a:t>Lean In</a:t>
            </a:r>
            <a:r>
              <a:rPr lang="en-US" sz="1400" dirty="0"/>
              <a:t>   by Sheryl Sandberg</a:t>
            </a:r>
            <a:endParaRPr lang="en-US" sz="1400" b="0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03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-US" sz="1400" b="0" i="1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The Summer I Turned Pretty</a:t>
            </a:r>
            <a:r>
              <a:rPr lang="en-US" sz="1400" b="0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400" dirty="0"/>
              <a:t> / </a:t>
            </a:r>
            <a:r>
              <a:rPr lang="en-US" sz="1400" b="0" i="1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It’s Not Summer Without You </a:t>
            </a:r>
            <a:r>
              <a:rPr lang="en-US" sz="1400" dirty="0"/>
              <a:t>  /  </a:t>
            </a:r>
            <a:r>
              <a:rPr lang="en-US" sz="1400" b="0" i="1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We’ll Always Have Summer </a:t>
            </a:r>
            <a:r>
              <a:rPr lang="en-US" sz="1400" b="0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by Jenny Han</a:t>
            </a:r>
          </a:p>
          <a:p>
            <a:pPr marL="342900" marR="0" lvl="0" indent="-3403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-US" sz="1400" b="0" i="1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The Last Little Blue Envelope</a:t>
            </a:r>
            <a:r>
              <a:rPr lang="en-US" sz="1400" b="0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by Maureen Johnson</a:t>
            </a:r>
          </a:p>
          <a:p>
            <a:pPr lvl="0" indent="-340360">
              <a:buSzPct val="100000"/>
            </a:pPr>
            <a:r>
              <a:rPr lang="en-US" sz="1400" i="1" dirty="0"/>
              <a:t>I am Number Four / The Power of Six by Pittacus Lore</a:t>
            </a:r>
          </a:p>
          <a:p>
            <a:pPr lvl="0" indent="-340360">
              <a:buSzPct val="100000"/>
            </a:pPr>
            <a:r>
              <a:rPr lang="en-US" sz="1400" i="1" dirty="0"/>
              <a:t>The Book Thief by Markus Zusak</a:t>
            </a:r>
            <a:endParaRPr lang="en-US" sz="1400" dirty="0"/>
          </a:p>
          <a:p>
            <a:pPr lvl="0" indent="-340360">
              <a:buSzPct val="100000"/>
            </a:pPr>
            <a:r>
              <a:rPr lang="en-US" sz="1400" i="1" dirty="0"/>
              <a:t>Any of the later Harry Potter books by J.K. Rowling</a:t>
            </a:r>
          </a:p>
          <a:p>
            <a:pPr lvl="0" indent="-340360">
              <a:buSzPct val="100000"/>
            </a:pPr>
            <a:r>
              <a:rPr lang="en-US" sz="1400" b="0" i="1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Nicholas Sparks Book (especially The Lucky One, Bend in the Road, Safe Haven, Longest Ride)</a:t>
            </a:r>
            <a:endParaRPr lang="en-US" sz="1400" b="0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None/>
            </a:pPr>
            <a:endParaRPr sz="1800" b="0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Trebuchet MS"/>
              <a:buNone/>
            </a:pPr>
            <a:r>
              <a:rPr lang="en-US" dirty="0"/>
              <a:t>Senior</a:t>
            </a:r>
            <a:r>
              <a:rPr lang="en-US" sz="3600" b="0" i="0" u="none" strike="noStrike" cap="none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 English</a:t>
            </a:r>
            <a:r>
              <a:rPr lang="en-US" dirty="0"/>
              <a:t> Final Exam: NCFE</a:t>
            </a:r>
            <a:endParaRPr lang="en-US" sz="3600" b="0" i="0" u="none" strike="noStrike" cap="none" dirty="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77333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</a:pPr>
            <a:r>
              <a:rPr lang="en-US" dirty="0"/>
              <a:t>Skill-based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</a:pPr>
            <a:endParaRPr lang="en-US" dirty="0"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</a:pPr>
            <a:r>
              <a:rPr lang="en-US" dirty="0"/>
              <a:t>Practice activities / sample tests will be on my </a:t>
            </a:r>
            <a:r>
              <a:rPr lang="en-US" dirty="0" err="1"/>
              <a:t>weebly</a:t>
            </a:r>
            <a:r>
              <a:rPr lang="en-US" dirty="0"/>
              <a:t> site.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</a:pPr>
            <a:endParaRPr lang="en-US" dirty="0"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</a:pPr>
            <a:r>
              <a:rPr lang="en-US" sz="1800" b="0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ApexFerg.weebly.com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None/>
            </a:pPr>
            <a:endParaRPr sz="1800" b="1" i="1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853</Words>
  <Application>Microsoft Office PowerPoint</Application>
  <PresentationFormat>Widescreen</PresentationFormat>
  <Paragraphs>122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Cabin</vt:lpstr>
      <vt:lpstr>Noto Sans Symbols</vt:lpstr>
      <vt:lpstr>Times New Roman</vt:lpstr>
      <vt:lpstr>Trebuchet MS</vt:lpstr>
      <vt:lpstr>Facet</vt:lpstr>
      <vt:lpstr>English IV</vt:lpstr>
      <vt:lpstr>Goal</vt:lpstr>
      <vt:lpstr>Experience and Education</vt:lpstr>
      <vt:lpstr>Let’s Get to Work!</vt:lpstr>
      <vt:lpstr>Future Fridays </vt:lpstr>
      <vt:lpstr>Les Miserables:</vt:lpstr>
      <vt:lpstr>Free Reading Initiative Information</vt:lpstr>
      <vt:lpstr>Most Needed Books</vt:lpstr>
      <vt:lpstr>Senior English Final Exam: NCFE</vt:lpstr>
      <vt:lpstr>ApexFerg.weebly.com</vt:lpstr>
      <vt:lpstr>Grading Percentages</vt:lpstr>
      <vt:lpstr>Projects and Presentations</vt:lpstr>
      <vt:lpstr>Email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II</dc:title>
  <dc:creator>Jeffrey Ferguson</dc:creator>
  <cp:lastModifiedBy>Jeffrey Ferguson</cp:lastModifiedBy>
  <cp:revision>78</cp:revision>
  <dcterms:modified xsi:type="dcterms:W3CDTF">2019-09-10T12:57:42Z</dcterms:modified>
</cp:coreProperties>
</file>