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9" r:id="rId6"/>
    <p:sldId id="270" r:id="rId7"/>
    <p:sldId id="268" r:id="rId8"/>
    <p:sldId id="261" r:id="rId9"/>
    <p:sldId id="262" r:id="rId10"/>
    <p:sldId id="263" r:id="rId11"/>
    <p:sldId id="271" r:id="rId12"/>
    <p:sldId id="264" r:id="rId13"/>
    <p:sldId id="265" r:id="rId14"/>
    <p:sldId id="266" r:id="rId15"/>
    <p:sldId id="272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8408542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55909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32595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81087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19736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2145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42295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7373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5701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9516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1987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3643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9473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0897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1931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8427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200150"/>
            <a:ext cx="9144000" cy="2743199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-1078"/>
            <a:ext cx="1827407" cy="5144627"/>
            <a:chOff x="0" y="-1438"/>
            <a:chExt cx="798029" cy="6859503"/>
          </a:xfrm>
        </p:grpSpPr>
        <p:sp>
          <p:nvSpPr>
            <p:cNvPr id="12" name="Shape 12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4" name="Shape 14"/>
          <p:cNvGrpSpPr/>
          <p:nvPr/>
        </p:nvGrpSpPr>
        <p:grpSpPr>
          <a:xfrm flipH="1">
            <a:off x="7316591" y="0"/>
            <a:ext cx="1827407" cy="5144627"/>
            <a:chOff x="0" y="-1438"/>
            <a:chExt cx="798029" cy="6859503"/>
          </a:xfrm>
        </p:grpSpPr>
        <p:sp>
          <p:nvSpPr>
            <p:cNvPr id="15" name="Shape 15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5800" y="1568184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772400" cy="658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2" name="Shape 22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23" name="Shape 2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5" name="Shape 25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26" name="Shape 2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8" name="Shape 28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4" name="Shape 34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35" name="Shape 35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7" name="Shape 37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38" name="Shape 38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0" name="Shape 40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7" name="Shape 47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48" name="Shape 48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0" name="Shape 50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51" name="Shape 51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3" name="Shape 53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58" name="Shape 58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59" name="Shape 59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1" name="Shape 61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62" name="Shape 62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4" name="Shape 64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1800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69" name="Shape 69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70" name="Shape 70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72" name="Shape 72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73" name="Shape 7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5" name="Shape 75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lt1"/>
              </a:buClr>
              <a:buSzPct val="100000"/>
              <a:buFont typeface="Trebuchet MS"/>
              <a:buChar char="●"/>
              <a:defRPr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buChar char="○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buChar char="■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buChar char="●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buChar char="○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buChar char="■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buChar char="●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buChar char="○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buChar char="■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" sz="13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68yRIE9OvQ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peoplehistory.com/1984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ctrTitle"/>
          </p:nvPr>
        </p:nvSpPr>
        <p:spPr>
          <a:xfrm>
            <a:off x="685800" y="1568184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Welcome to </a:t>
            </a:r>
            <a:r>
              <a:rPr lang="en" i="1"/>
              <a:t>1984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Utopia: </a:t>
            </a:r>
            <a:endParaRPr lang="en" dirty="0"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>
              <a:lnSpc>
                <a:spcPct val="120000"/>
              </a:lnSpc>
            </a:pPr>
            <a:r>
              <a:rPr lang="en-US" sz="3600" dirty="0"/>
              <a:t>an imagined place or state of things in which everything is perfect. The word was first used in the book </a:t>
            </a:r>
            <a:r>
              <a:rPr lang="en-US" sz="3600" i="1" dirty="0"/>
              <a:t>Utopia</a:t>
            </a:r>
            <a:r>
              <a:rPr lang="en-US" sz="3600" dirty="0"/>
              <a:t> (1516) by Sir Thomas More.</a:t>
            </a:r>
            <a:endParaRPr sz="1800" dirty="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Orwell Included: 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" sz="3600"/>
              <a:t>Dystopia: </a:t>
            </a:r>
            <a:r>
              <a:rPr lang="en" sz="3600">
                <a:latin typeface="Arial"/>
                <a:ea typeface="Arial"/>
                <a:cs typeface="Arial"/>
                <a:sym typeface="Arial"/>
              </a:rPr>
              <a:t>an imagined place or state in which everything is unpleasant or bad, typically a totalitarian or environmentally degraded one.</a:t>
            </a:r>
          </a:p>
          <a:p>
            <a:pPr marL="914400" lvl="1" indent="-457200" rtl="0">
              <a:lnSpc>
                <a:spcPct val="120000"/>
              </a:lnSpc>
              <a:spcBef>
                <a:spcPts val="0"/>
              </a:spcBef>
              <a:buSzPct val="100000"/>
              <a:buFont typeface="Arial"/>
            </a:pPr>
            <a:r>
              <a:rPr lang="en" sz="3600">
                <a:latin typeface="Arial"/>
                <a:ea typeface="Arial"/>
                <a:cs typeface="Arial"/>
                <a:sym typeface="Arial"/>
              </a:rPr>
              <a:t>Society gone wrong 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</p:spTree>
    <p:extLst>
      <p:ext uri="{BB962C8B-B14F-4D97-AF65-F5344CB8AC3E}">
        <p14:creationId xmlns:p14="http://schemas.microsoft.com/office/powerpoint/2010/main" val="2776299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Orwell Included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Totalitarianism: a political system in which the state holds total authority over the society and seeks to control all aspects of public and private life wherever possible.</a:t>
            </a:r>
          </a:p>
          <a:p>
            <a:pPr marL="457200" lvl="0" indent="-381000" rtl="0">
              <a:lnSpc>
                <a:spcPct val="120000"/>
              </a:lnSpc>
              <a:spcBef>
                <a:spcPts val="0"/>
              </a:spcBef>
              <a:buSzPct val="100000"/>
              <a:buFont typeface="Arial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Use of science to brainwash society </a:t>
            </a:r>
          </a:p>
          <a:p>
            <a:pPr marL="457200" lvl="0" indent="-381000">
              <a:lnSpc>
                <a:spcPct val="120000"/>
              </a:lnSpc>
              <a:spcBef>
                <a:spcPts val="0"/>
              </a:spcBef>
              <a:buSzPct val="100000"/>
              <a:buFont typeface="Arial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Restricting of freedoms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Setting of </a:t>
            </a:r>
            <a:r>
              <a:rPr lang="en" i="1"/>
              <a:t>1984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London, England -- AKA Airstrip One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The year 1984, but really just sometime in the future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Gov’t = totalitarian dictatorship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Big Brother: symbol and glorified persona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Inner Party: intellectuals devoted to the party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Outer Party: powerless middle class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Proles: “subhuman” workers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Orwellian</a:t>
            </a:r>
            <a:endParaRPr lang="en" dirty="0"/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Orwellian =  of or like the society portrayed by Orwell in his novel </a:t>
            </a:r>
            <a:r>
              <a:rPr lang="en-US" i="1"/>
              <a:t>Nineteen Eighty-four</a:t>
            </a:r>
            <a:r>
              <a:rPr lang="en-US"/>
              <a:t>, characterized by totalitarian government, irrational political concepts, the politicization of everyday language, etc.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As You Read:</a:t>
            </a:r>
            <a:endParaRPr lang="en" dirty="0"/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Was </a:t>
            </a:r>
            <a:r>
              <a:rPr lang="en-US" smtClean="0"/>
              <a:t>Orwell correct </a:t>
            </a:r>
            <a:r>
              <a:rPr lang="en-US" dirty="0" smtClean="0"/>
              <a:t>in any of his predictions?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words are commonly used today, that were created in Orwell’s </a:t>
            </a:r>
            <a:r>
              <a:rPr lang="en-US" i="1" dirty="0" smtClean="0"/>
              <a:t>1984</a:t>
            </a:r>
            <a:r>
              <a:rPr lang="en-US" dirty="0" smtClean="0"/>
              <a:t>?</a:t>
            </a:r>
            <a:endParaRPr lang="en-US"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28441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Are we obsessed with the future? 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many of you….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get asked about college?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get asked about jobs?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get asked about what you are doing tomorrow?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Future, future, future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What are your feelings about the future?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Is is scary or exciting?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Think, pair, share with a partner.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Do you think the future will look like this? </a:t>
            </a:r>
          </a:p>
        </p:txBody>
      </p:sp>
      <p:sp>
        <p:nvSpPr>
          <p:cNvPr id="99" name="Shape 99" descr="Back to the Future Part II movie clips: http://j.mp/15vNT54 BUY THE MOVIE: http:// amzn.to ..." title="Back to the Future Part 2 (2/12) Movie CLIP - Hill ...">
            <a:hlinkClick r:id="rId3"/>
          </p:cNvPr>
          <p:cNvSpPr/>
          <p:nvPr/>
        </p:nvSpPr>
        <p:spPr>
          <a:xfrm>
            <a:off x="1808800" y="1200150"/>
            <a:ext cx="4864975" cy="3648725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George </a:t>
            </a:r>
            <a:r>
              <a:rPr lang="en" dirty="0" smtClean="0"/>
              <a:t>Orwell</a:t>
            </a:r>
            <a:endParaRPr lang="en" dirty="0"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4864813" cy="25704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 smtClean="0"/>
              <a:t>Wrote novel in 1949.</a:t>
            </a:r>
          </a:p>
          <a:p>
            <a:pPr marL="228600" lvl="0" rtl="0">
              <a:spcBef>
                <a:spcPts val="0"/>
              </a:spcBef>
              <a:buNone/>
            </a:pPr>
            <a:endParaRPr lang="en" sz="3000" dirty="0"/>
          </a:p>
          <a:p>
            <a:pPr lvl="0" rtl="0">
              <a:spcBef>
                <a:spcPts val="0"/>
              </a:spcBef>
              <a:buNone/>
            </a:pPr>
            <a:endParaRPr sz="1800" dirty="0"/>
          </a:p>
          <a:p>
            <a:pPr marL="0" lvl="0" indent="0">
              <a:spcBef>
                <a:spcPts val="0"/>
              </a:spcBef>
              <a:buNone/>
            </a:pPr>
            <a:endParaRPr sz="1800" dirty="0"/>
          </a:p>
        </p:txBody>
      </p:sp>
      <p:pic>
        <p:nvPicPr>
          <p:cNvPr id="4" name="Picture 3" descr="https://static01.nyt.com/images/2017/01/27/arts/27BOOKORWELLJP/27BOOKORWELLJP-blog427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902" y="205978"/>
            <a:ext cx="3138755" cy="4843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0607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George Orwell’s World 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1940s</a:t>
            </a:r>
          </a:p>
          <a:p>
            <a:pPr marL="914400" lvl="1" indent="-419100" rtl="0">
              <a:spcBef>
                <a:spcPts val="0"/>
              </a:spcBef>
              <a:buSzPct val="100000"/>
            </a:pPr>
            <a:r>
              <a:rPr lang="en" sz="3000"/>
              <a:t>The world was at war for the second time</a:t>
            </a:r>
          </a:p>
          <a:p>
            <a:pPr marL="914400" lvl="1" indent="-419100" rtl="0">
              <a:spcBef>
                <a:spcPts val="0"/>
              </a:spcBef>
              <a:buSzPct val="100000"/>
            </a:pPr>
            <a:r>
              <a:rPr lang="en" sz="3000"/>
              <a:t>Economic depression</a:t>
            </a:r>
          </a:p>
          <a:p>
            <a:pPr marL="1371600" lvl="2" indent="-419100" rtl="0">
              <a:spcBef>
                <a:spcPts val="0"/>
              </a:spcBef>
              <a:buSzPct val="100000"/>
            </a:pPr>
            <a:r>
              <a:rPr lang="en" sz="3000"/>
              <a:t>High unemployment</a:t>
            </a:r>
          </a:p>
          <a:p>
            <a:pPr marL="1371600" lvl="2" indent="-419100" rtl="0">
              <a:spcBef>
                <a:spcPts val="0"/>
              </a:spcBef>
              <a:buSzPct val="100000"/>
            </a:pPr>
            <a:r>
              <a:rPr lang="en" sz="3000"/>
              <a:t>$ shortages</a:t>
            </a:r>
          </a:p>
          <a:p>
            <a:pPr marL="1371600" lvl="2" indent="-419100" rtl="0">
              <a:spcBef>
                <a:spcPts val="0"/>
              </a:spcBef>
              <a:buSzPct val="100000"/>
            </a:pPr>
            <a:r>
              <a:rPr lang="en" sz="3000"/>
              <a:t>Restrictions on daily life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0" lvl="0" indent="0">
              <a:spcBef>
                <a:spcPts val="0"/>
              </a:spcBef>
              <a:buNone/>
            </a:pPr>
            <a:endParaRPr sz="1800"/>
          </a:p>
        </p:txBody>
      </p:sp>
    </p:spTree>
    <p:extLst>
      <p:ext uri="{BB962C8B-B14F-4D97-AF65-F5344CB8AC3E}">
        <p14:creationId xmlns:p14="http://schemas.microsoft.com/office/powerpoint/2010/main" val="2837039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128427" y="138674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George Orwell’s World 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554804" y="1200149"/>
            <a:ext cx="6092576" cy="345404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04" y="860245"/>
            <a:ext cx="6429375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900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George Orwell’s World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 dirty="0"/>
              <a:t>Major Dictators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Benito Mussolini - Italy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Joseph Stalin - Soviet Union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Adolf Hitler - Germany 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 dirty="0"/>
              <a:t>Beginning of Cold War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Iron Curtain</a:t>
            </a:r>
          </a:p>
          <a:p>
            <a:pPr marL="457200" lvl="0" indent="-381000">
              <a:spcBef>
                <a:spcPts val="0"/>
              </a:spcBef>
              <a:buSzPct val="100000"/>
            </a:pPr>
            <a:r>
              <a:rPr lang="en" sz="2400" dirty="0"/>
              <a:t>Orwell began writing </a:t>
            </a:r>
            <a:r>
              <a:rPr lang="en" sz="2400" i="1" dirty="0"/>
              <a:t>1984</a:t>
            </a:r>
            <a:r>
              <a:rPr lang="en" sz="2400" dirty="0"/>
              <a:t> </a:t>
            </a:r>
            <a:r>
              <a:rPr lang="en" sz="2400"/>
              <a:t>in </a:t>
            </a:r>
            <a:r>
              <a:rPr lang="en" sz="2400" smtClean="0"/>
              <a:t>1948</a:t>
            </a:r>
            <a:endParaRPr lang="en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His Future World (1984)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really happened?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First Macintosh goes on sale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Space Shuttle Discovery makes its first trip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First commercial CD player released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VMAs started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Pop Culture: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http://www.thepeoplehistory.com/1984.html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386</Words>
  <Application>Microsoft Office PowerPoint</Application>
  <PresentationFormat>On-screen Show (16:9)</PresentationFormat>
  <Paragraphs>62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Trebuchet MS</vt:lpstr>
      <vt:lpstr>spotlight</vt:lpstr>
      <vt:lpstr>Welcome to 1984</vt:lpstr>
      <vt:lpstr>Are we obsessed with the future? </vt:lpstr>
      <vt:lpstr>Future, future, future</vt:lpstr>
      <vt:lpstr>Do you think the future will look like this? </vt:lpstr>
      <vt:lpstr>George Orwell</vt:lpstr>
      <vt:lpstr>George Orwell’s World </vt:lpstr>
      <vt:lpstr>George Orwell’s World </vt:lpstr>
      <vt:lpstr>George Orwell’s World</vt:lpstr>
      <vt:lpstr>His Future World (1984)</vt:lpstr>
      <vt:lpstr>Utopia: </vt:lpstr>
      <vt:lpstr>What Orwell Included: </vt:lpstr>
      <vt:lpstr>What Orwell Included</vt:lpstr>
      <vt:lpstr>Setting of 1984</vt:lpstr>
      <vt:lpstr>Orwellian</vt:lpstr>
      <vt:lpstr>As You Read: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1984</dc:title>
  <cp:lastModifiedBy>Jeffrey Ferguson</cp:lastModifiedBy>
  <cp:revision>9</cp:revision>
  <dcterms:modified xsi:type="dcterms:W3CDTF">2017-08-19T18:08:42Z</dcterms:modified>
</cp:coreProperties>
</file>