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93" r:id="rId9"/>
    <p:sldId id="269" r:id="rId10"/>
    <p:sldId id="270" r:id="rId11"/>
    <p:sldId id="271" r:id="rId12"/>
    <p:sldId id="273" r:id="rId13"/>
    <p:sldId id="274" r:id="rId14"/>
    <p:sldId id="295" r:id="rId15"/>
    <p:sldId id="276" r:id="rId16"/>
    <p:sldId id="279" r:id="rId17"/>
    <p:sldId id="296" r:id="rId18"/>
    <p:sldId id="280" r:id="rId19"/>
    <p:sldId id="281" r:id="rId20"/>
    <p:sldId id="282" r:id="rId21"/>
    <p:sldId id="283" r:id="rId22"/>
    <p:sldId id="284" r:id="rId23"/>
    <p:sldId id="294" r:id="rId24"/>
    <p:sldId id="285" r:id="rId25"/>
    <p:sldId id="286" r:id="rId26"/>
    <p:sldId id="297" r:id="rId27"/>
    <p:sldId id="287" r:id="rId28"/>
    <p:sldId id="288" r:id="rId29"/>
    <p:sldId id="289" r:id="rId30"/>
    <p:sldId id="290" r:id="rId31"/>
    <p:sldId id="291"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4" d="100"/>
          <a:sy n="74" d="100"/>
        </p:scale>
        <p:origin x="4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11/20/2017</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11/20/2017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11/20/2017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11/20/2017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11/20/2017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11/20/2017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11/20/2017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11/20/2017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11/20/2017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11/20/2017</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11/20/2017</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11/20/2017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11/20/2017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11/20/2017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11/20/2017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11/20/2017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11/20/2017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11/20/2017</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x_A9G8rgh94&amp;feature=fvst" TargetMode="External"/><Relationship Id="rId7" Type="http://schemas.openxmlformats.org/officeDocument/2006/relationships/hyperlink" Target="http://www.youtube.com/watch?v=7tjmzIzHkmc" TargetMode="External"/><Relationship Id="rId2" Type="http://schemas.openxmlformats.org/officeDocument/2006/relationships/hyperlink" Target="http://www.youtube.com/watch?v=1q5V6DKH3bw" TargetMode="External"/><Relationship Id="rId1" Type="http://schemas.openxmlformats.org/officeDocument/2006/relationships/slideLayout" Target="../slideLayouts/slideLayout2.xml"/><Relationship Id="rId6" Type="http://schemas.openxmlformats.org/officeDocument/2006/relationships/hyperlink" Target="https://www.youtube.com/watch?v=nnJbVjoXCQ4" TargetMode="External"/><Relationship Id="rId5" Type="http://schemas.openxmlformats.org/officeDocument/2006/relationships/hyperlink" Target="https://www.youtube.com/watch?v=3ngFn6Gr240" TargetMode="External"/><Relationship Id="rId4" Type="http://schemas.openxmlformats.org/officeDocument/2006/relationships/hyperlink" Target="https://www.youtube.com/watch?v=dXow0LDID4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WBk32OUxCnU" TargetMode="External"/><Relationship Id="rId2" Type="http://schemas.openxmlformats.org/officeDocument/2006/relationships/hyperlink" Target="http://www.youtube.com/watch?v=poQNiny22_w" TargetMode="External"/><Relationship Id="rId1" Type="http://schemas.openxmlformats.org/officeDocument/2006/relationships/slideLayout" Target="../slideLayouts/slideLayout2.xml"/><Relationship Id="rId6" Type="http://schemas.openxmlformats.org/officeDocument/2006/relationships/hyperlink" Target="http://www.youtube.com/watch?v=2a5pWMZxlIA" TargetMode="External"/><Relationship Id="rId5" Type="http://schemas.openxmlformats.org/officeDocument/2006/relationships/hyperlink" Target="https://www.youtube.com/watch?v=hYKZjm--wMI" TargetMode="External"/><Relationship Id="rId4" Type="http://schemas.openxmlformats.org/officeDocument/2006/relationships/hyperlink" Target="https://www.youtube.com/watch?v=7klNQyyLpiA"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youtube.com/watch?v=P6Heonx4F9k" TargetMode="External"/><Relationship Id="rId3" Type="http://schemas.openxmlformats.org/officeDocument/2006/relationships/hyperlink" Target="http://www.youtube.com/watch?v=7EYAUazLI9k" TargetMode="External"/><Relationship Id="rId7" Type="http://schemas.openxmlformats.org/officeDocument/2006/relationships/hyperlink" Target="http://www.youtube.com/watch?v=G1qoZxWAsk8" TargetMode="External"/><Relationship Id="rId2" Type="http://schemas.openxmlformats.org/officeDocument/2006/relationships/hyperlink" Target="http://www.youtube.com/watch?v=jwMj3PJDxuo" TargetMode="External"/><Relationship Id="rId1" Type="http://schemas.openxmlformats.org/officeDocument/2006/relationships/slideLayout" Target="../slideLayouts/slideLayout2.xml"/><Relationship Id="rId6" Type="http://schemas.openxmlformats.org/officeDocument/2006/relationships/hyperlink" Target="http://www.youtube.com/watch?v=1aSbKvm_mKA" TargetMode="External"/><Relationship Id="rId11" Type="http://schemas.openxmlformats.org/officeDocument/2006/relationships/hyperlink" Target="http://www.youtube.com/watch_popup?v=Vnt7euRF5Pg&amp;vq=medium" TargetMode="External"/><Relationship Id="rId5" Type="http://schemas.openxmlformats.org/officeDocument/2006/relationships/hyperlink" Target="https://www.youtube.com/watch?v=O_52kTYGD1c" TargetMode="External"/><Relationship Id="rId10" Type="http://schemas.openxmlformats.org/officeDocument/2006/relationships/hyperlink" Target="https://www.youtube.com/watch?v=geHIerW_Bcw" TargetMode="External"/><Relationship Id="rId4" Type="http://schemas.openxmlformats.org/officeDocument/2006/relationships/hyperlink" Target="http://www.youtube.com/watch?v=0m3OV1JLCRs" TargetMode="External"/><Relationship Id="rId9" Type="http://schemas.openxmlformats.org/officeDocument/2006/relationships/hyperlink" Target="https://www.youtube.com/watch?v=A-iSW8TNtY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youtube.com/watch?v=8L2xaGq507M" TargetMode="External"/><Relationship Id="rId3" Type="http://schemas.openxmlformats.org/officeDocument/2006/relationships/hyperlink" Target="http://www.youtube.com/watch?v=10qNBNM9-tc" TargetMode="External"/><Relationship Id="rId7" Type="http://schemas.openxmlformats.org/officeDocument/2006/relationships/hyperlink" Target="http://www.youtube.com/watch?v=KAZfvvJ1RlM" TargetMode="External"/><Relationship Id="rId2" Type="http://schemas.openxmlformats.org/officeDocument/2006/relationships/hyperlink" Target="http://www.youtube.com/watch?v=wepmrX9n1uw" TargetMode="External"/><Relationship Id="rId1" Type="http://schemas.openxmlformats.org/officeDocument/2006/relationships/slideLayout" Target="../slideLayouts/slideLayout2.xml"/><Relationship Id="rId6" Type="http://schemas.openxmlformats.org/officeDocument/2006/relationships/hyperlink" Target="https://www.youtube.com/watch?v=JQi72WnacWE" TargetMode="External"/><Relationship Id="rId5" Type="http://schemas.openxmlformats.org/officeDocument/2006/relationships/hyperlink" Target="https://www.youtube.com/watch?v=YXR6CKGm-Vc" TargetMode="External"/><Relationship Id="rId4" Type="http://schemas.openxmlformats.org/officeDocument/2006/relationships/hyperlink" Target="https://www.youtube.com/watch?v=X92CnnRLaG0" TargetMode="External"/><Relationship Id="rId9" Type="http://schemas.openxmlformats.org/officeDocument/2006/relationships/hyperlink" Target="http://www.youtube.com/watch?v=LdTNCS3Hyo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PC0l2RFNh-U&amp;playnext=1&amp;list=PL7DA7F3144E51266F&amp;feature=results_vide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tODlPxhbGF8" TargetMode="External"/><Relationship Id="rId2" Type="http://schemas.openxmlformats.org/officeDocument/2006/relationships/hyperlink" Target="https://www.youtube.com/watch?v=XGoK4wHwF3A" TargetMode="External"/><Relationship Id="rId1" Type="http://schemas.openxmlformats.org/officeDocument/2006/relationships/slideLayout" Target="../slideLayouts/slideLayout2.xml"/><Relationship Id="rId6" Type="http://schemas.openxmlformats.org/officeDocument/2006/relationships/hyperlink" Target="https://www.youtube.com/watch?v=mzR6V_sLqYA" TargetMode="External"/><Relationship Id="rId5" Type="http://schemas.openxmlformats.org/officeDocument/2006/relationships/hyperlink" Target="https://www.youtube.com/watch?v=S01N5PyPYfg" TargetMode="External"/><Relationship Id="rId4" Type="http://schemas.openxmlformats.org/officeDocument/2006/relationships/hyperlink" Target="https://www.youtube.com/watch?v=SrTmaypDWFI"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ttCQwZweHT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NmQW6xLECUU" TargetMode="External"/><Relationship Id="rId2" Type="http://schemas.openxmlformats.org/officeDocument/2006/relationships/hyperlink" Target="http://www.youtube.com/watch?v=eJRo8MbprOg" TargetMode="External"/><Relationship Id="rId1" Type="http://schemas.openxmlformats.org/officeDocument/2006/relationships/slideLayout" Target="../slideLayouts/slideLayout2.xml"/><Relationship Id="rId4" Type="http://schemas.openxmlformats.org/officeDocument/2006/relationships/hyperlink" Target="http://www.youtube.com/watch?v=XevJFK-tq2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imdb.com/media/rm3120597760/tt111964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yJMa20xXykI" TargetMode="External"/><Relationship Id="rId2" Type="http://schemas.openxmlformats.org/officeDocument/2006/relationships/hyperlink" Target="http://www.thepostgame.com/node/1672" TargetMode="External"/><Relationship Id="rId1" Type="http://schemas.openxmlformats.org/officeDocument/2006/relationships/slideLayout" Target="../slideLayouts/slideLayout2.xml"/><Relationship Id="rId5" Type="http://schemas.openxmlformats.org/officeDocument/2006/relationships/hyperlink" Target="https://www.youtube.com/watch?v=Dd_enjA4qMA" TargetMode="External"/><Relationship Id="rId4" Type="http://schemas.openxmlformats.org/officeDocument/2006/relationships/hyperlink" Target="https://www.youtube.com/watch?v=ijAkvDTn0V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M2FtREdCFNk" TargetMode="External"/><Relationship Id="rId2" Type="http://schemas.openxmlformats.org/officeDocument/2006/relationships/hyperlink" Target="http://www.youtube.com/watch?v=6CKkLYYczdM" TargetMode="External"/><Relationship Id="rId1" Type="http://schemas.openxmlformats.org/officeDocument/2006/relationships/slideLayout" Target="../slideLayouts/slideLayout2.xml"/><Relationship Id="rId6" Type="http://schemas.openxmlformats.org/officeDocument/2006/relationships/hyperlink" Target="https://www.youtube.com/watch?v=_rUrh_tUPQo" TargetMode="External"/><Relationship Id="rId5" Type="http://schemas.openxmlformats.org/officeDocument/2006/relationships/hyperlink" Target="https://www.youtube.com/watch?v=Ubs7dj_wC24" TargetMode="External"/><Relationship Id="rId4" Type="http://schemas.openxmlformats.org/officeDocument/2006/relationships/hyperlink" Target="https://www.youtube.com/watch?v=-QSNecuPt3E"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www.youtube.com/watch?v=oaVuVu5KXu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LiDjXO12Et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VGW-cfP3CqE" TargetMode="External"/><Relationship Id="rId2" Type="http://schemas.openxmlformats.org/officeDocument/2006/relationships/hyperlink" Target="http://www.youtube.com/watch?v=TpuH0eZv86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545021"/>
            <a:ext cx="9518300" cy="3232360"/>
          </a:xfrm>
        </p:spPr>
        <p:txBody>
          <a:bodyPr/>
          <a:lstStyle/>
          <a:p>
            <a:pPr algn="ctr"/>
            <a:r>
              <a:rPr lang="en-US" i="1" dirty="0" smtClean="0"/>
              <a:t>Lord of the Flies: </a:t>
            </a:r>
            <a:br>
              <a:rPr lang="en-US" i="1" dirty="0" smtClean="0"/>
            </a:br>
            <a:r>
              <a:rPr lang="en-US" dirty="0" smtClean="0"/>
              <a:t>The Power of the Mob Mentality</a:t>
            </a:r>
            <a:endParaRPr lang="en-US" i="1" dirty="0"/>
          </a:p>
        </p:txBody>
      </p:sp>
      <p:sp>
        <p:nvSpPr>
          <p:cNvPr id="3" name="Subtitle 2"/>
          <p:cNvSpPr>
            <a:spLocks noGrp="1"/>
          </p:cNvSpPr>
          <p:nvPr>
            <p:ph type="subTitle" idx="1"/>
          </p:nvPr>
        </p:nvSpPr>
        <p:spPr/>
        <p:txBody>
          <a:bodyPr/>
          <a:lstStyle/>
          <a:p>
            <a:r>
              <a:rPr lang="en-US" dirty="0" smtClean="0"/>
              <a:t>					A psychological look into ourselves.</a:t>
            </a:r>
          </a:p>
          <a:p>
            <a:endParaRPr lang="en-US" dirty="0"/>
          </a:p>
        </p:txBody>
      </p:sp>
    </p:spTree>
    <p:extLst>
      <p:ext uri="{BB962C8B-B14F-4D97-AF65-F5344CB8AC3E}">
        <p14:creationId xmlns:p14="http://schemas.microsoft.com/office/powerpoint/2010/main" val="28479424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 Mentality and Frustration</a:t>
            </a:r>
            <a:endParaRPr lang="en-US" dirty="0"/>
          </a:p>
        </p:txBody>
      </p:sp>
      <p:sp>
        <p:nvSpPr>
          <p:cNvPr id="3" name="Content Placeholder 2"/>
          <p:cNvSpPr>
            <a:spLocks noGrp="1"/>
          </p:cNvSpPr>
          <p:nvPr>
            <p:ph idx="1"/>
          </p:nvPr>
        </p:nvSpPr>
        <p:spPr>
          <a:xfrm>
            <a:off x="394138" y="2603499"/>
            <a:ext cx="11098924" cy="4096845"/>
          </a:xfrm>
        </p:spPr>
        <p:txBody>
          <a:bodyPr>
            <a:normAutofit fontScale="85000" lnSpcReduction="20000"/>
          </a:bodyPr>
          <a:lstStyle/>
          <a:p>
            <a:r>
              <a:rPr lang="en-US" dirty="0"/>
              <a:t>“Good Morning America: Vancouver Riots 2011: Destruction After Boston</a:t>
            </a:r>
            <a:r>
              <a:rPr lang="en-US" dirty="0" smtClean="0"/>
              <a:t>…” </a:t>
            </a:r>
            <a:r>
              <a:rPr lang="en-US" u="sng" dirty="0" smtClean="0">
                <a:hlinkClick r:id="rId2"/>
              </a:rPr>
              <a:t>http</a:t>
            </a:r>
            <a:r>
              <a:rPr lang="en-US" u="sng" dirty="0">
                <a:hlinkClick r:id="rId2"/>
              </a:rPr>
              <a:t>://</a:t>
            </a:r>
            <a:r>
              <a:rPr lang="en-US" u="sng" dirty="0" smtClean="0">
                <a:hlinkClick r:id="rId2"/>
              </a:rPr>
              <a:t>www.youtube.com/watch?v=1q5V6DKH3bw</a:t>
            </a:r>
            <a:endParaRPr lang="en-US" dirty="0"/>
          </a:p>
          <a:p>
            <a:r>
              <a:rPr lang="en-US" dirty="0"/>
              <a:t>Think about Simon and Piggy and how they attempted to stop the madness on the island and what happened with them. How is this similar to the man trying to stop the looting?</a:t>
            </a:r>
          </a:p>
          <a:p>
            <a:r>
              <a:rPr lang="en-US" dirty="0"/>
              <a:t>“Vancouver Riots: Man Attempts to Stop Looters” </a:t>
            </a:r>
            <a:r>
              <a:rPr lang="en-US" u="sng" dirty="0">
                <a:hlinkClick r:id="rId3"/>
              </a:rPr>
              <a:t>http://www.youtube.com/watch?v=x_A9G8rgh94&amp;feature=fvst</a:t>
            </a:r>
            <a:endParaRPr lang="en-US" dirty="0"/>
          </a:p>
          <a:p>
            <a:pPr marL="0" indent="0">
              <a:buNone/>
            </a:pPr>
            <a:r>
              <a:rPr lang="en-US" dirty="0"/>
              <a:t> </a:t>
            </a:r>
          </a:p>
          <a:p>
            <a:r>
              <a:rPr lang="en-US" dirty="0"/>
              <a:t>Baltimore Riots over Freddy Gray’s Death</a:t>
            </a:r>
            <a:br>
              <a:rPr lang="en-US" dirty="0"/>
            </a:br>
            <a:r>
              <a:rPr lang="en-US" u="sng" dirty="0">
                <a:hlinkClick r:id="rId4"/>
              </a:rPr>
              <a:t>https://www.youtube.com/watch?v=dXow0LDID4Y</a:t>
            </a:r>
            <a:endParaRPr lang="en-US" dirty="0"/>
          </a:p>
          <a:p>
            <a:r>
              <a:rPr lang="en-US" u="sng" dirty="0">
                <a:hlinkClick r:id="rId5"/>
              </a:rPr>
              <a:t>https://www.youtube.com/watch?v=3ngFn6Gr240</a:t>
            </a:r>
            <a:endParaRPr lang="en-US" dirty="0"/>
          </a:p>
          <a:p>
            <a:r>
              <a:rPr lang="en-US" u="sng" dirty="0">
                <a:hlinkClick r:id="rId6"/>
              </a:rPr>
              <a:t>https://www.youtube.com/watch?v=nnJbVjoXCQ4</a:t>
            </a:r>
            <a:endParaRPr lang="en-US" dirty="0"/>
          </a:p>
          <a:p>
            <a:pPr marL="0" indent="0">
              <a:buNone/>
            </a:pPr>
            <a:r>
              <a:rPr lang="en-US" dirty="0"/>
              <a:t> </a:t>
            </a:r>
          </a:p>
          <a:p>
            <a:r>
              <a:rPr lang="en-US" dirty="0"/>
              <a:t>“Penn State Riot Tipping Over WTAJ News Van Up Close” and discuss how the chants and the frenzy-like, animal-like, behavior of the people in the mob. Notice how quickly this turns and how savagely the people react to the destruction.</a:t>
            </a:r>
          </a:p>
          <a:p>
            <a:r>
              <a:rPr lang="en-US" u="sng" dirty="0">
                <a:hlinkClick r:id="rId7"/>
              </a:rPr>
              <a:t>http://www.youtube.com/watch?v=7tjmzIzHkmc</a:t>
            </a:r>
            <a:endParaRPr lang="en-US" dirty="0"/>
          </a:p>
          <a:p>
            <a:endParaRPr lang="en-US" dirty="0"/>
          </a:p>
        </p:txBody>
      </p:sp>
    </p:spTree>
    <p:extLst>
      <p:ext uri="{BB962C8B-B14F-4D97-AF65-F5344CB8AC3E}">
        <p14:creationId xmlns:p14="http://schemas.microsoft.com/office/powerpoint/2010/main" val="32287718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 Mentality and Consumerism</a:t>
            </a:r>
            <a:endParaRPr lang="en-US" dirty="0"/>
          </a:p>
        </p:txBody>
      </p:sp>
      <p:sp>
        <p:nvSpPr>
          <p:cNvPr id="3" name="Content Placeholder 2"/>
          <p:cNvSpPr>
            <a:spLocks noGrp="1"/>
          </p:cNvSpPr>
          <p:nvPr>
            <p:ph idx="1"/>
          </p:nvPr>
        </p:nvSpPr>
        <p:spPr>
          <a:xfrm>
            <a:off x="583324" y="2445844"/>
            <a:ext cx="11303876" cy="4159908"/>
          </a:xfrm>
        </p:spPr>
        <p:txBody>
          <a:bodyPr>
            <a:normAutofit/>
          </a:bodyPr>
          <a:lstStyle/>
          <a:p>
            <a:r>
              <a:rPr lang="en-US" b="1" dirty="0"/>
              <a:t>Consumerism</a:t>
            </a:r>
            <a:r>
              <a:rPr lang="en-US" dirty="0"/>
              <a:t> – consumers have to get the “hot,” new product even though many may not know what the product looks </a:t>
            </a:r>
            <a:r>
              <a:rPr lang="en-US" dirty="0" smtClean="0"/>
              <a:t>like</a:t>
            </a:r>
          </a:p>
          <a:p>
            <a:r>
              <a:rPr lang="en-US" dirty="0" smtClean="0"/>
              <a:t>How many of you shop on “Black Friday”? What are some experiences you’ve had?</a:t>
            </a:r>
            <a:endParaRPr lang="en-US" dirty="0"/>
          </a:p>
          <a:p>
            <a:pPr marL="0" indent="0">
              <a:buNone/>
            </a:pPr>
            <a:r>
              <a:rPr lang="en-US" dirty="0" smtClean="0"/>
              <a:t>							</a:t>
            </a:r>
            <a:r>
              <a:rPr lang="en-US" b="1" dirty="0" smtClean="0"/>
              <a:t>Black </a:t>
            </a:r>
            <a:r>
              <a:rPr lang="en-US" b="1" dirty="0"/>
              <a:t>Friday </a:t>
            </a:r>
            <a:r>
              <a:rPr lang="en-US" b="1" dirty="0" smtClean="0"/>
              <a:t>Riots</a:t>
            </a:r>
            <a:endParaRPr lang="en-US" dirty="0"/>
          </a:p>
          <a:p>
            <a:r>
              <a:rPr lang="en-US" dirty="0"/>
              <a:t>Woman pepper sprays shoppers to get </a:t>
            </a:r>
            <a:r>
              <a:rPr lang="en-US" dirty="0" err="1" smtClean="0"/>
              <a:t>xbox</a:t>
            </a:r>
            <a:r>
              <a:rPr lang="en-US" dirty="0" smtClean="0"/>
              <a:t>: </a:t>
            </a:r>
            <a:r>
              <a:rPr lang="en-US" u="sng" dirty="0" smtClean="0">
                <a:hlinkClick r:id="rId2"/>
              </a:rPr>
              <a:t>http</a:t>
            </a:r>
            <a:r>
              <a:rPr lang="en-US" u="sng" dirty="0">
                <a:hlinkClick r:id="rId2"/>
              </a:rPr>
              <a:t>://</a:t>
            </a:r>
            <a:r>
              <a:rPr lang="en-US" u="sng" dirty="0" smtClean="0">
                <a:hlinkClick r:id="rId2"/>
              </a:rPr>
              <a:t>www.youtube.com/watch?v=poQNiny22_w</a:t>
            </a:r>
            <a:r>
              <a:rPr lang="en-US" dirty="0"/>
              <a:t> </a:t>
            </a:r>
          </a:p>
          <a:p>
            <a:r>
              <a:rPr lang="en-US" dirty="0" smtClean="0"/>
              <a:t>Black </a:t>
            </a:r>
            <a:r>
              <a:rPr lang="en-US" dirty="0"/>
              <a:t>Friday </a:t>
            </a:r>
            <a:r>
              <a:rPr lang="en-US" dirty="0" err="1" smtClean="0"/>
              <a:t>SuperCut</a:t>
            </a:r>
            <a:r>
              <a:rPr lang="en-US" dirty="0"/>
              <a:t> </a:t>
            </a:r>
            <a:r>
              <a:rPr lang="en-US" u="sng" dirty="0" smtClean="0">
                <a:hlinkClick r:id="rId3"/>
              </a:rPr>
              <a:t>http</a:t>
            </a:r>
            <a:r>
              <a:rPr lang="en-US" u="sng" dirty="0">
                <a:hlinkClick r:id="rId3"/>
              </a:rPr>
              <a:t>://</a:t>
            </a:r>
            <a:r>
              <a:rPr lang="en-US" u="sng" dirty="0" smtClean="0">
                <a:hlinkClick r:id="rId3"/>
              </a:rPr>
              <a:t>www.youtube.com/watch?v=WBk32OUxCnU</a:t>
            </a:r>
            <a:endParaRPr lang="en-US" u="sng" dirty="0" smtClean="0"/>
          </a:p>
          <a:p>
            <a:pPr marL="0" indent="0">
              <a:buNone/>
            </a:pPr>
            <a:endParaRPr lang="en-US" u="sng" dirty="0" smtClean="0"/>
          </a:p>
          <a:p>
            <a:r>
              <a:rPr lang="en-US" dirty="0" smtClean="0"/>
              <a:t>Lady Steals from Kid: </a:t>
            </a:r>
            <a:r>
              <a:rPr lang="en-US" u="sng" dirty="0">
                <a:hlinkClick r:id="rId4"/>
              </a:rPr>
              <a:t>https://</a:t>
            </a:r>
            <a:r>
              <a:rPr lang="en-US" u="sng" dirty="0" smtClean="0">
                <a:hlinkClick r:id="rId4"/>
              </a:rPr>
              <a:t>www.youtube.com/watch?v=7klNQyyLpiA</a:t>
            </a:r>
            <a:endParaRPr lang="en-US" u="sng" dirty="0" smtClean="0"/>
          </a:p>
          <a:p>
            <a:pPr marL="0" indent="0">
              <a:buNone/>
            </a:pPr>
            <a:r>
              <a:rPr lang="en-US" dirty="0"/>
              <a:t>						</a:t>
            </a:r>
            <a:r>
              <a:rPr lang="en-US" dirty="0">
                <a:hlinkClick r:id="rId5"/>
              </a:rPr>
              <a:t>https://www.youtube.com/watch?v=hYKZjm--</a:t>
            </a:r>
            <a:r>
              <a:rPr lang="en-US" dirty="0" smtClean="0">
                <a:hlinkClick r:id="rId5"/>
              </a:rPr>
              <a:t>wMI</a:t>
            </a:r>
            <a:endParaRPr lang="en-US" dirty="0" smtClean="0"/>
          </a:p>
          <a:p>
            <a:r>
              <a:rPr lang="en-US" dirty="0" smtClean="0"/>
              <a:t>Maybe we aren’t all savages: </a:t>
            </a:r>
            <a:r>
              <a:rPr lang="en-US" b="1" dirty="0"/>
              <a:t>Black Friday at the Dollar Store *(3:27)      </a:t>
            </a:r>
            <a:r>
              <a:rPr lang="en-US" b="1" u="sng" dirty="0">
                <a:hlinkClick r:id="rId6"/>
              </a:rPr>
              <a:t>http://www.youtube.com/watch?v=2a5pWMZxlIA</a:t>
            </a:r>
            <a:endParaRPr lang="en-US" dirty="0"/>
          </a:p>
          <a:p>
            <a:endParaRPr lang="en-US" dirty="0"/>
          </a:p>
        </p:txBody>
      </p:sp>
    </p:spTree>
    <p:extLst>
      <p:ext uri="{BB962C8B-B14F-4D97-AF65-F5344CB8AC3E}">
        <p14:creationId xmlns:p14="http://schemas.microsoft.com/office/powerpoint/2010/main" val="2104935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103" y="973669"/>
            <a:ext cx="10515599" cy="706964"/>
          </a:xfrm>
        </p:spPr>
        <p:txBody>
          <a:bodyPr/>
          <a:lstStyle/>
          <a:p>
            <a:r>
              <a:rPr lang="en-US" dirty="0" smtClean="0"/>
              <a:t>Mob Mentality &amp; Cyber Space: Flash Mobs</a:t>
            </a:r>
            <a:endParaRPr lang="en-US" dirty="0"/>
          </a:p>
        </p:txBody>
      </p:sp>
      <p:sp>
        <p:nvSpPr>
          <p:cNvPr id="3" name="Content Placeholder 2"/>
          <p:cNvSpPr>
            <a:spLocks noGrp="1"/>
          </p:cNvSpPr>
          <p:nvPr>
            <p:ph idx="1"/>
          </p:nvPr>
        </p:nvSpPr>
        <p:spPr>
          <a:xfrm>
            <a:off x="583324" y="2254469"/>
            <a:ext cx="11240813" cy="4477407"/>
          </a:xfrm>
        </p:spPr>
        <p:txBody>
          <a:bodyPr>
            <a:normAutofit lnSpcReduction="10000"/>
          </a:bodyPr>
          <a:lstStyle/>
          <a:p>
            <a:pPr marL="0" indent="0">
              <a:buNone/>
            </a:pPr>
            <a:r>
              <a:rPr lang="en-US" dirty="0" smtClean="0"/>
              <a:t>	      Flash </a:t>
            </a:r>
            <a:r>
              <a:rPr lang="en-US" dirty="0"/>
              <a:t>Mobs: Started as something </a:t>
            </a:r>
            <a:r>
              <a:rPr lang="en-US" dirty="0" smtClean="0"/>
              <a:t>beautiful like the island in Chapter 1 of </a:t>
            </a:r>
            <a:r>
              <a:rPr lang="en-US" b="1" i="1" dirty="0" smtClean="0"/>
              <a:t>LOF</a:t>
            </a:r>
            <a:r>
              <a:rPr lang="en-US" dirty="0" smtClean="0"/>
              <a:t>. </a:t>
            </a:r>
            <a:endParaRPr lang="en-US" dirty="0"/>
          </a:p>
          <a:p>
            <a:r>
              <a:rPr lang="en-US" dirty="0" smtClean="0"/>
              <a:t>Grand </a:t>
            </a:r>
            <a:r>
              <a:rPr lang="en-US" dirty="0"/>
              <a:t>Central Station Freeze:   </a:t>
            </a:r>
            <a:r>
              <a:rPr lang="en-US" u="sng" dirty="0">
                <a:hlinkClick r:id="rId2"/>
              </a:rPr>
              <a:t>http://</a:t>
            </a:r>
            <a:r>
              <a:rPr lang="en-US" u="sng" dirty="0" smtClean="0">
                <a:hlinkClick r:id="rId2"/>
              </a:rPr>
              <a:t>www.youtube.com/watch?v=jwMj3PJDxuo</a:t>
            </a:r>
            <a:endParaRPr lang="en-US" dirty="0"/>
          </a:p>
          <a:p>
            <a:r>
              <a:rPr lang="en-US" dirty="0" smtClean="0"/>
              <a:t>Central </a:t>
            </a:r>
            <a:r>
              <a:rPr lang="en-US" dirty="0"/>
              <a:t>Station Antwerp:	</a:t>
            </a:r>
            <a:r>
              <a:rPr lang="en-US" u="sng" dirty="0">
                <a:hlinkClick r:id="rId3"/>
              </a:rPr>
              <a:t>http://</a:t>
            </a:r>
            <a:r>
              <a:rPr lang="en-US" u="sng" dirty="0" smtClean="0">
                <a:hlinkClick r:id="rId3"/>
              </a:rPr>
              <a:t>www.youtube.com/watch?v=7EYAUazLI9k</a:t>
            </a:r>
            <a:endParaRPr lang="en-US" dirty="0"/>
          </a:p>
          <a:p>
            <a:r>
              <a:rPr lang="en-US" dirty="0" smtClean="0"/>
              <a:t>Raleigh</a:t>
            </a:r>
            <a:r>
              <a:rPr lang="en-US" dirty="0"/>
              <a:t>, NC:  </a:t>
            </a:r>
            <a:r>
              <a:rPr lang="en-US" u="sng" dirty="0" smtClean="0">
                <a:hlinkClick r:id="rId4"/>
              </a:rPr>
              <a:t>http</a:t>
            </a:r>
            <a:r>
              <a:rPr lang="en-US" u="sng" dirty="0">
                <a:hlinkClick r:id="rId4"/>
              </a:rPr>
              <a:t>://</a:t>
            </a:r>
            <a:r>
              <a:rPr lang="en-US" u="sng" dirty="0" smtClean="0">
                <a:hlinkClick r:id="rId4"/>
              </a:rPr>
              <a:t>www.youtube.com/watch?v=0m3OV1JLCRs</a:t>
            </a:r>
            <a:endParaRPr lang="en-US" dirty="0"/>
          </a:p>
          <a:p>
            <a:r>
              <a:rPr lang="en-US" dirty="0"/>
              <a:t>Oprah </a:t>
            </a:r>
            <a:r>
              <a:rPr lang="en-US" dirty="0" smtClean="0"/>
              <a:t>Show:</a:t>
            </a:r>
            <a:r>
              <a:rPr lang="en-US" dirty="0"/>
              <a:t>  </a:t>
            </a:r>
            <a:r>
              <a:rPr lang="en-US" dirty="0">
                <a:hlinkClick r:id="rId5"/>
              </a:rPr>
              <a:t>https://</a:t>
            </a:r>
            <a:r>
              <a:rPr lang="en-US" dirty="0" smtClean="0">
                <a:hlinkClick r:id="rId5"/>
              </a:rPr>
              <a:t>www.youtube.com/watch?v=O_52kTYGD1c</a:t>
            </a:r>
            <a:endParaRPr lang="en-US" dirty="0" smtClean="0"/>
          </a:p>
          <a:p>
            <a:pPr marL="1828800" lvl="4" indent="0">
              <a:buNone/>
            </a:pPr>
            <a:r>
              <a:rPr lang="en-US" sz="1600" u="sng" dirty="0" smtClean="0">
                <a:hlinkClick r:id="rId6"/>
              </a:rPr>
              <a:t>http</a:t>
            </a:r>
            <a:r>
              <a:rPr lang="en-US" sz="1600" u="sng" dirty="0">
                <a:hlinkClick r:id="rId6"/>
              </a:rPr>
              <a:t>://</a:t>
            </a:r>
            <a:r>
              <a:rPr lang="en-US" sz="1600" u="sng" dirty="0" smtClean="0">
                <a:hlinkClick r:id="rId6"/>
              </a:rPr>
              <a:t>www.youtube.com/watch?v=1aSbKvm_mKA</a:t>
            </a:r>
            <a:endParaRPr lang="en-US" sz="1600" dirty="0"/>
          </a:p>
          <a:p>
            <a:r>
              <a:rPr lang="en-US" dirty="0"/>
              <a:t>Maryland </a:t>
            </a:r>
            <a:r>
              <a:rPr lang="en-US" dirty="0" smtClean="0"/>
              <a:t>vs Duke </a:t>
            </a:r>
            <a:r>
              <a:rPr lang="en-US" b="1" dirty="0"/>
              <a:t>(2:37</a:t>
            </a:r>
            <a:r>
              <a:rPr lang="en-US" dirty="0"/>
              <a:t>) </a:t>
            </a:r>
            <a:r>
              <a:rPr lang="en-US" u="sng" dirty="0">
                <a:hlinkClick r:id="rId7"/>
              </a:rPr>
              <a:t>http://</a:t>
            </a:r>
            <a:r>
              <a:rPr lang="en-US" u="sng" dirty="0" smtClean="0">
                <a:hlinkClick r:id="rId7"/>
              </a:rPr>
              <a:t>www.youtube.com/watch?v=G1qoZxWAsk8</a:t>
            </a:r>
            <a:endParaRPr lang="en-US" u="sng" dirty="0" smtClean="0"/>
          </a:p>
          <a:p>
            <a:r>
              <a:rPr lang="en-US" dirty="0" smtClean="0"/>
              <a:t>Maryland </a:t>
            </a:r>
            <a:r>
              <a:rPr lang="en-US" dirty="0"/>
              <a:t>vs Syracuse (2:23) </a:t>
            </a:r>
            <a:r>
              <a:rPr lang="en-US" dirty="0">
                <a:hlinkClick r:id="rId8"/>
              </a:rPr>
              <a:t>https://</a:t>
            </a:r>
            <a:r>
              <a:rPr lang="en-US" dirty="0" smtClean="0">
                <a:hlinkClick r:id="rId8"/>
              </a:rPr>
              <a:t>www.youtube.com/watch?v=P6Heonx4F9k</a:t>
            </a:r>
            <a:endParaRPr lang="en-US" dirty="0" smtClean="0"/>
          </a:p>
          <a:p>
            <a:r>
              <a:rPr lang="en-US" dirty="0" smtClean="0"/>
              <a:t>Maryland </a:t>
            </a:r>
            <a:r>
              <a:rPr lang="en-US" dirty="0"/>
              <a:t>vs Wisconsin (2:24) </a:t>
            </a:r>
            <a:r>
              <a:rPr lang="en-US" dirty="0">
                <a:hlinkClick r:id="rId9"/>
              </a:rPr>
              <a:t>https://</a:t>
            </a:r>
            <a:r>
              <a:rPr lang="en-US" dirty="0" smtClean="0">
                <a:hlinkClick r:id="rId9"/>
              </a:rPr>
              <a:t>www.youtube.com/watch?v=A-iSW8TNtYU</a:t>
            </a:r>
            <a:endParaRPr lang="en-US" dirty="0"/>
          </a:p>
          <a:p>
            <a:r>
              <a:rPr lang="en-US" dirty="0"/>
              <a:t>Marriage Proposal (5:27) </a:t>
            </a:r>
            <a:r>
              <a:rPr lang="en-US" dirty="0">
                <a:hlinkClick r:id="rId10"/>
              </a:rPr>
              <a:t>https://</a:t>
            </a:r>
            <a:r>
              <a:rPr lang="en-US" dirty="0" smtClean="0">
                <a:hlinkClick r:id="rId10"/>
              </a:rPr>
              <a:t>www.youtube.com/watch?v=geHIerW_Bcw</a:t>
            </a:r>
            <a:endParaRPr lang="en-US" dirty="0"/>
          </a:p>
          <a:p>
            <a:r>
              <a:rPr lang="en-US" dirty="0" smtClean="0"/>
              <a:t>Christmas </a:t>
            </a:r>
            <a:r>
              <a:rPr lang="en-US" dirty="0"/>
              <a:t>mall flash </a:t>
            </a:r>
            <a:r>
              <a:rPr lang="en-US" dirty="0" smtClean="0"/>
              <a:t>mob(</a:t>
            </a:r>
            <a:r>
              <a:rPr lang="en-US" b="1" dirty="0" smtClean="0"/>
              <a:t>5:37</a:t>
            </a:r>
            <a:r>
              <a:rPr lang="en-US" dirty="0" smtClean="0"/>
              <a:t>) </a:t>
            </a:r>
            <a:r>
              <a:rPr lang="en-US" u="sng" dirty="0" smtClean="0">
                <a:hlinkClick r:id="rId11"/>
              </a:rPr>
              <a:t>http</a:t>
            </a:r>
            <a:r>
              <a:rPr lang="en-US" u="sng" dirty="0">
                <a:hlinkClick r:id="rId11"/>
              </a:rPr>
              <a:t>://www.youtube.com/watch_popup?v=Vnt7euRF5Pg&amp;vq=medium</a:t>
            </a:r>
            <a:endParaRPr lang="en-US" dirty="0"/>
          </a:p>
          <a:p>
            <a:endParaRPr lang="en-US" dirty="0"/>
          </a:p>
        </p:txBody>
      </p:sp>
    </p:spTree>
    <p:extLst>
      <p:ext uri="{BB962C8B-B14F-4D97-AF65-F5344CB8AC3E}">
        <p14:creationId xmlns:p14="http://schemas.microsoft.com/office/powerpoint/2010/main" val="37647470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Flash Mobs Turned Bad: (Like the Pig-Hunt Re-Enactments from </a:t>
            </a:r>
            <a:r>
              <a:rPr lang="en-US" b="1" i="1" dirty="0"/>
              <a:t>LOF</a:t>
            </a:r>
            <a:r>
              <a:rPr lang="en-US" dirty="0" smtClean="0"/>
              <a:t>)</a:t>
            </a:r>
            <a:endParaRPr lang="en-US" dirty="0"/>
          </a:p>
        </p:txBody>
      </p:sp>
      <p:sp>
        <p:nvSpPr>
          <p:cNvPr id="3" name="Content Placeholder 2"/>
          <p:cNvSpPr>
            <a:spLocks noGrp="1"/>
          </p:cNvSpPr>
          <p:nvPr>
            <p:ph idx="1"/>
          </p:nvPr>
        </p:nvSpPr>
        <p:spPr>
          <a:xfrm>
            <a:off x="583324" y="2288189"/>
            <a:ext cx="10720552" cy="4254500"/>
          </a:xfrm>
        </p:spPr>
        <p:txBody>
          <a:bodyPr>
            <a:normAutofit/>
          </a:bodyPr>
          <a:lstStyle/>
          <a:p>
            <a:endParaRPr lang="en-US" dirty="0" smtClean="0"/>
          </a:p>
          <a:p>
            <a:r>
              <a:rPr lang="en-US" dirty="0" smtClean="0"/>
              <a:t>Have any of you been in a flash mob?</a:t>
            </a:r>
            <a:endParaRPr lang="en-US" dirty="0"/>
          </a:p>
          <a:p>
            <a:endParaRPr lang="en-US" dirty="0" smtClean="0"/>
          </a:p>
          <a:p>
            <a:r>
              <a:rPr lang="en-US" dirty="0" smtClean="0"/>
              <a:t>Like </a:t>
            </a:r>
            <a:r>
              <a:rPr lang="en-US" dirty="0"/>
              <a:t>the beautiful island in the beginning, by chapter 11 the fruit trees had been destroyed. Golding points to man’s tendency to destruct and consume and turn beautiful things in to bad. Before the flash mobs were artistic and beautiful; however, below shows man’s tendency to destroy beauty and make something beautiful evil</a:t>
            </a:r>
            <a:r>
              <a:rPr lang="en-US" dirty="0" smtClean="0"/>
              <a:t>.</a:t>
            </a:r>
          </a:p>
          <a:p>
            <a:pPr marL="0" indent="0">
              <a:buNone/>
            </a:pPr>
            <a:endParaRPr lang="en-US" dirty="0" smtClean="0"/>
          </a:p>
          <a:p>
            <a:r>
              <a:rPr lang="en-US" dirty="0"/>
              <a:t>(Just like </a:t>
            </a:r>
            <a:r>
              <a:rPr lang="en-US" b="1" i="1" dirty="0"/>
              <a:t>Lord of the Flies</a:t>
            </a:r>
            <a:r>
              <a:rPr lang="en-US" dirty="0"/>
              <a:t>: Started as something good and over time man turned it to something bad.)</a:t>
            </a:r>
          </a:p>
          <a:p>
            <a:endParaRPr lang="en-US" dirty="0"/>
          </a:p>
        </p:txBody>
      </p:sp>
    </p:spTree>
    <p:extLst>
      <p:ext uri="{BB962C8B-B14F-4D97-AF65-F5344CB8AC3E}">
        <p14:creationId xmlns:p14="http://schemas.microsoft.com/office/powerpoint/2010/main" val="3736114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Mob Robberies</a:t>
            </a:r>
            <a:endParaRPr lang="en-US" dirty="0"/>
          </a:p>
        </p:txBody>
      </p:sp>
      <p:sp>
        <p:nvSpPr>
          <p:cNvPr id="3" name="Content Placeholder 2"/>
          <p:cNvSpPr>
            <a:spLocks noGrp="1"/>
          </p:cNvSpPr>
          <p:nvPr>
            <p:ph idx="1"/>
          </p:nvPr>
        </p:nvSpPr>
        <p:spPr>
          <a:xfrm>
            <a:off x="1154953" y="2301765"/>
            <a:ext cx="9581363" cy="4382813"/>
          </a:xfrm>
        </p:spPr>
        <p:txBody>
          <a:bodyPr>
            <a:normAutofit/>
          </a:bodyPr>
          <a:lstStyle/>
          <a:p>
            <a:r>
              <a:rPr lang="en-US" u="sng" dirty="0" smtClean="0">
                <a:hlinkClick r:id="rId2"/>
              </a:rPr>
              <a:t>http</a:t>
            </a:r>
            <a:r>
              <a:rPr lang="en-US" u="sng" dirty="0">
                <a:hlinkClick r:id="rId2"/>
              </a:rPr>
              <a:t>://www.youtube.com/watch?v=wepmrX9n1uw</a:t>
            </a:r>
            <a:r>
              <a:rPr lang="en-US" dirty="0"/>
              <a:t>    (1:41)</a:t>
            </a:r>
          </a:p>
          <a:p>
            <a:r>
              <a:rPr lang="en-US" u="sng" dirty="0">
                <a:hlinkClick r:id="rId3"/>
              </a:rPr>
              <a:t>http://www.youtube.com/watch?v=10qNBNM9-tc</a:t>
            </a:r>
            <a:r>
              <a:rPr lang="en-US" dirty="0"/>
              <a:t>  (2:45)</a:t>
            </a:r>
          </a:p>
          <a:p>
            <a:r>
              <a:rPr lang="en-US" dirty="0"/>
              <a:t>Philly:  </a:t>
            </a:r>
            <a:r>
              <a:rPr lang="en-US" dirty="0">
                <a:hlinkClick r:id="rId4"/>
              </a:rPr>
              <a:t>https://www.youtube.com/watch?v=X92CnnRLaG0</a:t>
            </a:r>
            <a:r>
              <a:rPr lang="en-US" dirty="0"/>
              <a:t> (4:56</a:t>
            </a:r>
            <a:r>
              <a:rPr lang="en-US" dirty="0" smtClean="0"/>
              <a:t>)</a:t>
            </a:r>
          </a:p>
          <a:p>
            <a:pPr marL="914400" lvl="2" indent="0">
              <a:buNone/>
            </a:pPr>
            <a:r>
              <a:rPr lang="en-US" sz="1600" dirty="0" smtClean="0"/>
              <a:t>	</a:t>
            </a:r>
            <a:r>
              <a:rPr lang="en-US" sz="1600" dirty="0" smtClean="0">
                <a:hlinkClick r:id="rId5"/>
              </a:rPr>
              <a:t>https</a:t>
            </a:r>
            <a:r>
              <a:rPr lang="en-US" sz="1600" dirty="0">
                <a:hlinkClick r:id="rId5"/>
              </a:rPr>
              <a:t>://</a:t>
            </a:r>
            <a:r>
              <a:rPr lang="en-US" sz="1600" dirty="0" smtClean="0">
                <a:hlinkClick r:id="rId5"/>
              </a:rPr>
              <a:t>www.youtube.com/watch?v=YXR6CKGm-Vc</a:t>
            </a:r>
            <a:r>
              <a:rPr lang="en-US" sz="1600" dirty="0" smtClean="0"/>
              <a:t>   (3:05)</a:t>
            </a:r>
            <a:endParaRPr lang="en-US" sz="1600" dirty="0"/>
          </a:p>
          <a:p>
            <a:pPr marL="457200" lvl="1" indent="0">
              <a:buNone/>
            </a:pPr>
            <a:r>
              <a:rPr lang="en-US" dirty="0">
                <a:hlinkClick r:id="rId6"/>
              </a:rPr>
              <a:t>            https://www.youtube.com/watch?v=JQi72WnacWE</a:t>
            </a:r>
            <a:r>
              <a:rPr lang="en-US" dirty="0"/>
              <a:t> (1:55)</a:t>
            </a:r>
          </a:p>
          <a:p>
            <a:r>
              <a:rPr lang="en-US" dirty="0"/>
              <a:t>7/11 in Maryland  </a:t>
            </a:r>
            <a:r>
              <a:rPr lang="en-US" u="sng" dirty="0">
                <a:hlinkClick r:id="rId7"/>
              </a:rPr>
              <a:t>http://www.youtube.com/watch?v=KAZfvvJ1RlM</a:t>
            </a:r>
            <a:endParaRPr lang="en-US" dirty="0"/>
          </a:p>
          <a:p>
            <a:r>
              <a:rPr lang="en-US" dirty="0"/>
              <a:t>Youth flash mobs in Baltimore	</a:t>
            </a:r>
            <a:r>
              <a:rPr lang="en-US" u="sng" dirty="0">
                <a:hlinkClick r:id="rId8"/>
              </a:rPr>
              <a:t>http://www.youtube.com/watch?v=8L2xaGq507M</a:t>
            </a:r>
            <a:endParaRPr lang="en-US" dirty="0"/>
          </a:p>
          <a:p>
            <a:r>
              <a:rPr lang="en-US" dirty="0"/>
              <a:t>Flash mob at Las Vegas store (Only show first two minutes of this video)</a:t>
            </a:r>
          </a:p>
          <a:p>
            <a:r>
              <a:rPr lang="en-US" u="sng" dirty="0">
                <a:hlinkClick r:id="rId9"/>
              </a:rPr>
              <a:t>http://www.youtube.com/watch?v=LdTNCS3HyoU</a:t>
            </a:r>
            <a:endParaRPr lang="en-US" dirty="0"/>
          </a:p>
          <a:p>
            <a:endParaRPr lang="en-US" dirty="0"/>
          </a:p>
        </p:txBody>
      </p:sp>
    </p:spTree>
    <p:extLst>
      <p:ext uri="{BB962C8B-B14F-4D97-AF65-F5344CB8AC3E}">
        <p14:creationId xmlns:p14="http://schemas.microsoft.com/office/powerpoint/2010/main" val="7681247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Mobs</a:t>
            </a:r>
            <a:endParaRPr lang="en-US" dirty="0"/>
          </a:p>
        </p:txBody>
      </p:sp>
      <p:sp>
        <p:nvSpPr>
          <p:cNvPr id="3" name="Content Placeholder 2"/>
          <p:cNvSpPr>
            <a:spLocks noGrp="1"/>
          </p:cNvSpPr>
          <p:nvPr>
            <p:ph idx="1"/>
          </p:nvPr>
        </p:nvSpPr>
        <p:spPr>
          <a:xfrm>
            <a:off x="756745" y="2540436"/>
            <a:ext cx="10405241" cy="4254500"/>
          </a:xfrm>
        </p:spPr>
        <p:txBody>
          <a:bodyPr>
            <a:normAutofit/>
          </a:bodyPr>
          <a:lstStyle/>
          <a:p>
            <a:pPr marL="0" indent="0">
              <a:buNone/>
            </a:pPr>
            <a:endParaRPr lang="en-US" dirty="0" smtClean="0"/>
          </a:p>
          <a:p>
            <a:r>
              <a:rPr lang="en-US" dirty="0" smtClean="0"/>
              <a:t>USF </a:t>
            </a:r>
            <a:r>
              <a:rPr lang="en-US" dirty="0"/>
              <a:t>psychologist </a:t>
            </a:r>
            <a:r>
              <a:rPr lang="en-US" dirty="0" err="1"/>
              <a:t>Bosson</a:t>
            </a:r>
            <a:r>
              <a:rPr lang="en-US" dirty="0"/>
              <a:t> and her colleagues fall back on several classic theories to explain what's happening</a:t>
            </a:r>
            <a:r>
              <a:rPr lang="en-US" dirty="0" smtClean="0"/>
              <a:t>.</a:t>
            </a:r>
          </a:p>
          <a:p>
            <a:endParaRPr lang="en-US" dirty="0"/>
          </a:p>
          <a:p>
            <a:r>
              <a:rPr lang="en-US" b="1" dirty="0" smtClean="0"/>
              <a:t>People </a:t>
            </a:r>
            <a:r>
              <a:rPr lang="en-US" b="1" dirty="0"/>
              <a:t>who form mobs "de-individualize" themselves. They lose their sense of self, and all the values and filters that modify their behavior.</a:t>
            </a:r>
            <a:r>
              <a:rPr lang="en-US" dirty="0"/>
              <a:t> The larger the mob, the more brutal the actions tend to be. </a:t>
            </a:r>
            <a:endParaRPr lang="en-US" dirty="0" smtClean="0"/>
          </a:p>
          <a:p>
            <a:r>
              <a:rPr lang="en-US" b="1" dirty="0" smtClean="0"/>
              <a:t>In </a:t>
            </a:r>
            <a:r>
              <a:rPr lang="en-US" b="1" dirty="0"/>
              <a:t>a sense, the Internet is the largest mob ever assembled</a:t>
            </a:r>
            <a:r>
              <a:rPr lang="en-US" dirty="0"/>
              <a:t>. It sometimes transforms otherwise inhibited people into unrestrained, faceless "conduits for </a:t>
            </a:r>
            <a:r>
              <a:rPr lang="en-US" dirty="0" smtClean="0"/>
              <a:t>emotion. </a:t>
            </a:r>
          </a:p>
          <a:p>
            <a:endParaRPr lang="en-US" dirty="0" smtClean="0"/>
          </a:p>
          <a:p>
            <a:r>
              <a:rPr lang="en-US" dirty="0" smtClean="0"/>
              <a:t>Just like Jack uses the face paint as </a:t>
            </a:r>
            <a:r>
              <a:rPr lang="en-US" dirty="0"/>
              <a:t>a mask to blot out his real self and become a </a:t>
            </a:r>
            <a:r>
              <a:rPr lang="en-US" dirty="0" smtClean="0"/>
              <a:t>savage, people become more savage when they can hide behind a computer screen.</a:t>
            </a:r>
            <a:endParaRPr lang="en-US" dirty="0"/>
          </a:p>
          <a:p>
            <a:endParaRPr lang="en-US" dirty="0" smtClean="0"/>
          </a:p>
        </p:txBody>
      </p:sp>
    </p:spTree>
    <p:extLst>
      <p:ext uri="{BB962C8B-B14F-4D97-AF65-F5344CB8AC3E}">
        <p14:creationId xmlns:p14="http://schemas.microsoft.com/office/powerpoint/2010/main" val="13528874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Mobs</a:t>
            </a:r>
            <a:endParaRPr lang="en-US" dirty="0"/>
          </a:p>
        </p:txBody>
      </p:sp>
      <p:sp>
        <p:nvSpPr>
          <p:cNvPr id="3" name="Content Placeholder 2"/>
          <p:cNvSpPr>
            <a:spLocks noGrp="1"/>
          </p:cNvSpPr>
          <p:nvPr>
            <p:ph idx="1"/>
          </p:nvPr>
        </p:nvSpPr>
        <p:spPr>
          <a:xfrm>
            <a:off x="882869" y="2603500"/>
            <a:ext cx="10089931" cy="4065314"/>
          </a:xfrm>
        </p:spPr>
        <p:txBody>
          <a:bodyPr>
            <a:normAutofit/>
          </a:bodyPr>
          <a:lstStyle/>
          <a:p>
            <a:r>
              <a:rPr lang="en-US" dirty="0"/>
              <a:t>“Harmless Joke or Cyber Bullying?” ABC </a:t>
            </a:r>
            <a:r>
              <a:rPr lang="en-US" dirty="0" smtClean="0"/>
              <a:t>News</a:t>
            </a:r>
            <a:endParaRPr lang="en-US" u="sng" dirty="0" smtClean="0">
              <a:hlinkClick r:id="rId2"/>
            </a:endParaRPr>
          </a:p>
          <a:p>
            <a:r>
              <a:rPr lang="en-US" u="sng" dirty="0" smtClean="0">
                <a:hlinkClick r:id="rId2"/>
              </a:rPr>
              <a:t>http</a:t>
            </a:r>
            <a:r>
              <a:rPr lang="en-US" u="sng" dirty="0">
                <a:hlinkClick r:id="rId2"/>
              </a:rPr>
              <a:t>://</a:t>
            </a:r>
            <a:r>
              <a:rPr lang="en-US" u="sng" dirty="0" smtClean="0">
                <a:hlinkClick r:id="rId2"/>
              </a:rPr>
              <a:t>www.youtube.com/watch?v=PC0l2RFNh-U&amp;playnext=1&amp;list=PL7DA7F3144E51266F&amp;feature=results_video</a:t>
            </a:r>
            <a:endParaRPr lang="en-US" dirty="0"/>
          </a:p>
          <a:p>
            <a:r>
              <a:rPr lang="en-US" dirty="0"/>
              <a:t>Have you ever contributed to the mob mentality of mentally and emotionally hurting someone? </a:t>
            </a:r>
          </a:p>
          <a:p>
            <a:r>
              <a:rPr lang="en-US" dirty="0"/>
              <a:t>Do you and a group of friends ever make fun of someone “in a joking way” that you think doesn’t hurt that person’s feelings? </a:t>
            </a:r>
          </a:p>
          <a:p>
            <a:r>
              <a:rPr lang="en-US" dirty="0"/>
              <a:t>Do you go along with a friend when he/she makes fun of someone not in “your group”?</a:t>
            </a:r>
          </a:p>
          <a:p>
            <a:r>
              <a:rPr lang="en-US" dirty="0"/>
              <a:t>How can you be someone who changes the “mob mentality” here at school and on-line?</a:t>
            </a:r>
          </a:p>
          <a:p>
            <a:endParaRPr lang="en-US" dirty="0"/>
          </a:p>
        </p:txBody>
      </p:sp>
    </p:spTree>
    <p:extLst>
      <p:ext uri="{BB962C8B-B14F-4D97-AF65-F5344CB8AC3E}">
        <p14:creationId xmlns:p14="http://schemas.microsoft.com/office/powerpoint/2010/main" val="38632269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Sporting Events: Let’s Go!!!</a:t>
            </a:r>
            <a:endParaRPr lang="en-US" dirty="0"/>
          </a:p>
        </p:txBody>
      </p:sp>
      <p:sp>
        <p:nvSpPr>
          <p:cNvPr id="3" name="Content Placeholder 2"/>
          <p:cNvSpPr>
            <a:spLocks noGrp="1"/>
          </p:cNvSpPr>
          <p:nvPr>
            <p:ph idx="1"/>
          </p:nvPr>
        </p:nvSpPr>
        <p:spPr>
          <a:xfrm>
            <a:off x="1154954" y="2603500"/>
            <a:ext cx="11037046" cy="4112610"/>
          </a:xfrm>
        </p:spPr>
        <p:txBody>
          <a:bodyPr>
            <a:normAutofit lnSpcReduction="10000"/>
          </a:bodyPr>
          <a:lstStyle/>
          <a:p>
            <a:pPr marL="0" indent="0">
              <a:buNone/>
            </a:pPr>
            <a:r>
              <a:rPr lang="en-US" dirty="0" smtClean="0"/>
              <a:t>	It </a:t>
            </a:r>
            <a:r>
              <a:rPr lang="en-US" dirty="0"/>
              <a:t>is generally believed that everyone is capable of this mob mentality.  However, research </a:t>
            </a:r>
            <a:r>
              <a:rPr lang="en-US" dirty="0" smtClean="0"/>
              <a:t>	does </a:t>
            </a:r>
            <a:r>
              <a:rPr lang="en-US" dirty="0"/>
              <a:t>suggest that some personalities or circumstances make it more likely.  For example</a:t>
            </a:r>
            <a:r>
              <a:rPr lang="en-US" dirty="0" smtClean="0"/>
              <a:t>:</a:t>
            </a:r>
            <a:endParaRPr lang="en-US" sz="1800" b="1" dirty="0"/>
          </a:p>
          <a:p>
            <a:pPr marL="457200" lvl="1" indent="0">
              <a:buNone/>
            </a:pPr>
            <a:r>
              <a:rPr lang="en-US" sz="1800" b="1" dirty="0" smtClean="0"/>
              <a:t>	Particularly </a:t>
            </a:r>
            <a:r>
              <a:rPr lang="en-US" sz="1800" b="1" dirty="0"/>
              <a:t>emotional events such as sporting events cause mob mentality</a:t>
            </a:r>
            <a:r>
              <a:rPr lang="en-US" sz="1800" dirty="0" smtClean="0"/>
              <a:t>.</a:t>
            </a:r>
            <a:endParaRPr lang="en-US" sz="1800" b="1" dirty="0"/>
          </a:p>
          <a:p>
            <a:pPr marL="0" indent="0">
              <a:buNone/>
            </a:pPr>
            <a:r>
              <a:rPr lang="en-US" dirty="0" smtClean="0"/>
              <a:t>		Notice how the emotion of the event gets people to want to join in. </a:t>
            </a:r>
          </a:p>
          <a:p>
            <a:pPr marL="0" indent="0">
              <a:buNone/>
            </a:pPr>
            <a:r>
              <a:rPr lang="en-US" dirty="0" smtClean="0"/>
              <a:t>This is positive like the pink-like beautiful island at the beginning of the novel. </a:t>
            </a:r>
          </a:p>
          <a:p>
            <a:endParaRPr lang="en-US" dirty="0"/>
          </a:p>
          <a:p>
            <a:r>
              <a:rPr lang="en-US" dirty="0" smtClean="0"/>
              <a:t>Wisconsin (</a:t>
            </a:r>
            <a:r>
              <a:rPr lang="en-US" dirty="0"/>
              <a:t>Jump Around: 1:24) </a:t>
            </a:r>
            <a:r>
              <a:rPr lang="en-US" dirty="0">
                <a:hlinkClick r:id="rId2"/>
              </a:rPr>
              <a:t>https://</a:t>
            </a:r>
            <a:r>
              <a:rPr lang="en-US" dirty="0" smtClean="0">
                <a:hlinkClick r:id="rId2"/>
              </a:rPr>
              <a:t>www.youtube.com/watch?v=XGoK4wHwF3A</a:t>
            </a:r>
            <a:endParaRPr lang="en-US" dirty="0"/>
          </a:p>
          <a:p>
            <a:r>
              <a:rPr lang="en-US" dirty="0" smtClean="0"/>
              <a:t>(</a:t>
            </a:r>
            <a:r>
              <a:rPr lang="en-US" dirty="0"/>
              <a:t>Jump Around: 2:24) </a:t>
            </a:r>
            <a:r>
              <a:rPr lang="en-US" dirty="0">
                <a:hlinkClick r:id="rId3"/>
              </a:rPr>
              <a:t>https://</a:t>
            </a:r>
            <a:r>
              <a:rPr lang="en-US" dirty="0" smtClean="0">
                <a:hlinkClick r:id="rId3"/>
              </a:rPr>
              <a:t>www.youtube.com/watch?v=tODlPxhbGF8</a:t>
            </a:r>
            <a:endParaRPr lang="en-US" dirty="0"/>
          </a:p>
          <a:p>
            <a:r>
              <a:rPr lang="en-US" dirty="0" smtClean="0"/>
              <a:t>Virginia Tech </a:t>
            </a:r>
            <a:r>
              <a:rPr lang="en-US" dirty="0"/>
              <a:t>(Enter Sandman 1:38) </a:t>
            </a:r>
            <a:r>
              <a:rPr lang="en-US" dirty="0">
                <a:hlinkClick r:id="rId4"/>
              </a:rPr>
              <a:t>https://</a:t>
            </a:r>
            <a:r>
              <a:rPr lang="en-US" dirty="0" smtClean="0">
                <a:hlinkClick r:id="rId4"/>
              </a:rPr>
              <a:t>www.youtube.com/watch?v=SrTmaypDWFI</a:t>
            </a:r>
            <a:endParaRPr lang="en-US" dirty="0" smtClean="0"/>
          </a:p>
          <a:p>
            <a:r>
              <a:rPr lang="en-US" dirty="0" smtClean="0"/>
              <a:t>More Va. </a:t>
            </a:r>
            <a:r>
              <a:rPr lang="en-US" dirty="0"/>
              <a:t>Tech </a:t>
            </a:r>
            <a:r>
              <a:rPr lang="en-US" dirty="0">
                <a:hlinkClick r:id="rId5"/>
              </a:rPr>
              <a:t>https://</a:t>
            </a:r>
            <a:r>
              <a:rPr lang="en-US" dirty="0" smtClean="0">
                <a:hlinkClick r:id="rId5"/>
              </a:rPr>
              <a:t>www.youtube.com/watch?v=S01N5PyPYfg</a:t>
            </a:r>
            <a:endParaRPr lang="en-US" dirty="0" smtClean="0"/>
          </a:p>
          <a:p>
            <a:pPr marL="0" indent="0">
              <a:buNone/>
            </a:pPr>
            <a:r>
              <a:rPr lang="en-US" dirty="0"/>
              <a:t>			</a:t>
            </a:r>
            <a:r>
              <a:rPr lang="en-US" dirty="0">
                <a:hlinkClick r:id="rId6"/>
              </a:rPr>
              <a:t>https://</a:t>
            </a:r>
            <a:r>
              <a:rPr lang="en-US" dirty="0" smtClean="0">
                <a:hlinkClick r:id="rId6"/>
              </a:rPr>
              <a:t>www.youtube.com/watch?v=mzR6V_sLqYA</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8683800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04498"/>
            <a:ext cx="10180453" cy="1923392"/>
          </a:xfrm>
        </p:spPr>
        <p:txBody>
          <a:bodyPr/>
          <a:lstStyle/>
          <a:p>
            <a:r>
              <a:rPr lang="en-US" dirty="0" smtClean="0"/>
              <a:t>Sometimes reactions to big wins gets a little crazy!</a:t>
            </a:r>
            <a:endParaRPr lang="en-US" dirty="0"/>
          </a:p>
        </p:txBody>
      </p:sp>
      <p:sp>
        <p:nvSpPr>
          <p:cNvPr id="3" name="Content Placeholder 2"/>
          <p:cNvSpPr>
            <a:spLocks noGrp="1"/>
          </p:cNvSpPr>
          <p:nvPr>
            <p:ph idx="1"/>
          </p:nvPr>
        </p:nvSpPr>
        <p:spPr/>
        <p:txBody>
          <a:bodyPr/>
          <a:lstStyle/>
          <a:p>
            <a:r>
              <a:rPr lang="en-US" dirty="0" smtClean="0"/>
              <a:t>Note </a:t>
            </a:r>
            <a:r>
              <a:rPr lang="en-US" dirty="0"/>
              <a:t>how the next video shows the primal scenes that could be in </a:t>
            </a:r>
            <a:r>
              <a:rPr lang="en-US" b="1" i="1" dirty="0"/>
              <a:t>LOF</a:t>
            </a:r>
            <a:r>
              <a:rPr lang="en-US" dirty="0" smtClean="0"/>
              <a:t>.</a:t>
            </a:r>
          </a:p>
          <a:p>
            <a:r>
              <a:rPr lang="en-US" dirty="0" smtClean="0"/>
              <a:t>Which scenes in this video remind you of </a:t>
            </a:r>
            <a:r>
              <a:rPr lang="en-US" b="1" i="1" dirty="0" smtClean="0"/>
              <a:t>LOF</a:t>
            </a:r>
            <a:r>
              <a:rPr lang="en-US" dirty="0" smtClean="0"/>
              <a:t>? Explain</a:t>
            </a:r>
          </a:p>
          <a:p>
            <a:pPr marL="0" indent="0">
              <a:buNone/>
            </a:pPr>
            <a:endParaRPr lang="en-US" dirty="0"/>
          </a:p>
          <a:p>
            <a:r>
              <a:rPr lang="en-US" dirty="0"/>
              <a:t>“Franklin Street: The Celebration” video by </a:t>
            </a:r>
            <a:r>
              <a:rPr lang="en-US" b="1" i="1" dirty="0"/>
              <a:t>DTH</a:t>
            </a:r>
            <a:r>
              <a:rPr lang="en-US" dirty="0"/>
              <a:t>. </a:t>
            </a:r>
          </a:p>
          <a:p>
            <a:r>
              <a:rPr lang="en-US" u="sng" dirty="0" smtClean="0">
                <a:hlinkClick r:id="rId2"/>
              </a:rPr>
              <a:t>http</a:t>
            </a:r>
            <a:r>
              <a:rPr lang="en-US" u="sng" dirty="0">
                <a:hlinkClick r:id="rId2"/>
              </a:rPr>
              <a:t>://www.youtube.com/watch?v=ttCQwZweHTc</a:t>
            </a:r>
            <a:endParaRPr lang="en-US" dirty="0"/>
          </a:p>
          <a:p>
            <a:endParaRPr lang="en-US" dirty="0"/>
          </a:p>
        </p:txBody>
      </p:sp>
    </p:spTree>
    <p:extLst>
      <p:ext uri="{BB962C8B-B14F-4D97-AF65-F5344CB8AC3E}">
        <p14:creationId xmlns:p14="http://schemas.microsoft.com/office/powerpoint/2010/main" val="19354343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when the conch shatters?</a:t>
            </a:r>
          </a:p>
        </p:txBody>
      </p:sp>
      <p:sp>
        <p:nvSpPr>
          <p:cNvPr id="3" name="Content Placeholder 2"/>
          <p:cNvSpPr>
            <a:spLocks noGrp="1"/>
          </p:cNvSpPr>
          <p:nvPr>
            <p:ph idx="1"/>
          </p:nvPr>
        </p:nvSpPr>
        <p:spPr/>
        <p:txBody>
          <a:bodyPr/>
          <a:lstStyle/>
          <a:p>
            <a:r>
              <a:rPr lang="en-US" dirty="0"/>
              <a:t>Police officer loots Wal-Mart after Hurricane Katrina</a:t>
            </a:r>
          </a:p>
          <a:p>
            <a:r>
              <a:rPr lang="en-US" u="sng" dirty="0">
                <a:hlinkClick r:id="rId2"/>
              </a:rPr>
              <a:t>http://</a:t>
            </a:r>
            <a:r>
              <a:rPr lang="en-US" u="sng" dirty="0" smtClean="0">
                <a:hlinkClick r:id="rId2"/>
              </a:rPr>
              <a:t>www.youtube.com/watch?v=eJRo8MbprOg</a:t>
            </a:r>
            <a:endParaRPr lang="en-US" dirty="0"/>
          </a:p>
          <a:p>
            <a:r>
              <a:rPr lang="en-US" dirty="0"/>
              <a:t>	</a:t>
            </a:r>
            <a:r>
              <a:rPr lang="en-US" u="sng" dirty="0">
                <a:hlinkClick r:id="rId3"/>
              </a:rPr>
              <a:t>http://</a:t>
            </a:r>
            <a:r>
              <a:rPr lang="en-US" u="sng" dirty="0" smtClean="0">
                <a:hlinkClick r:id="rId3"/>
              </a:rPr>
              <a:t>www.youtube.com/watch?v=NmQW6xLECUU</a:t>
            </a:r>
            <a:endParaRPr lang="en-US" u="sng" dirty="0" smtClean="0"/>
          </a:p>
          <a:p>
            <a:endParaRPr lang="en-US" u="sng" dirty="0"/>
          </a:p>
          <a:p>
            <a:r>
              <a:rPr lang="en-US" dirty="0" smtClean="0"/>
              <a:t>(Woodstock </a:t>
            </a:r>
            <a:r>
              <a:rPr lang="en-US" dirty="0"/>
              <a:t>99 </a:t>
            </a:r>
            <a:r>
              <a:rPr lang="en-US" dirty="0" smtClean="0"/>
              <a:t>clips) This reminds me of the island in chapters 11 &amp; 12:</a:t>
            </a:r>
            <a:endParaRPr lang="en-US" dirty="0"/>
          </a:p>
          <a:p>
            <a:r>
              <a:rPr lang="en-US" dirty="0"/>
              <a:t>Raw Footage of destruction and looting in Woodstock 99 (F-Bomb in first 35 secs: Keep sound off until then)</a:t>
            </a:r>
          </a:p>
          <a:p>
            <a:r>
              <a:rPr lang="en-US" u="sng" dirty="0">
                <a:hlinkClick r:id="rId4"/>
              </a:rPr>
              <a:t>http://</a:t>
            </a:r>
            <a:r>
              <a:rPr lang="en-US" u="sng" dirty="0" smtClean="0">
                <a:hlinkClick r:id="rId4"/>
              </a:rPr>
              <a:t>www.youtube.com/watch?v=XevJFK-tq2c</a:t>
            </a:r>
            <a:endParaRPr lang="en-US" dirty="0"/>
          </a:p>
        </p:txBody>
      </p:sp>
    </p:spTree>
    <p:extLst>
      <p:ext uri="{BB962C8B-B14F-4D97-AF65-F5344CB8AC3E}">
        <p14:creationId xmlns:p14="http://schemas.microsoft.com/office/powerpoint/2010/main" val="8635081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 Connection: </a:t>
            </a:r>
            <a:r>
              <a:rPr lang="en-US" i="1" dirty="0" smtClean="0"/>
              <a:t>The Hangover</a:t>
            </a:r>
            <a:endParaRPr lang="en-US" dirty="0"/>
          </a:p>
        </p:txBody>
      </p:sp>
      <p:sp>
        <p:nvSpPr>
          <p:cNvPr id="3" name="Content Placeholder 2"/>
          <p:cNvSpPr>
            <a:spLocks noGrp="1"/>
          </p:cNvSpPr>
          <p:nvPr>
            <p:ph idx="1"/>
          </p:nvPr>
        </p:nvSpPr>
        <p:spPr>
          <a:xfrm>
            <a:off x="571631" y="2603500"/>
            <a:ext cx="8825659" cy="3416300"/>
          </a:xfrm>
        </p:spPr>
        <p:txBody>
          <a:bodyPr/>
          <a:lstStyle/>
          <a:p>
            <a:r>
              <a:rPr lang="en-US" i="1" dirty="0"/>
              <a:t>"You guys might not know this, but I consider myself a bit of a loner. I tend to think of myself as a one-man wolf pack. But when my sister brought Doug home, I knew he was one of my own. And my wolf pack... it grew by one. So there... there were two of us in the wolf pack... I was alone first in the pack, and then Doug joined in later. And six months ago, when Doug introduced me to you guys, I thought, "Wait a second, could it be?" And now I know for sure, I just added two more guys to my wolf pack. Four of us wolves, running around the desert together in Las Vegas. So tonight, I make a toast</a:t>
            </a:r>
            <a:r>
              <a:rPr lang="en-US" i="1" dirty="0" smtClean="0"/>
              <a:t>!“</a:t>
            </a:r>
            <a:endParaRPr lang="en-US" dirty="0"/>
          </a:p>
          <a:p>
            <a:pPr marL="0" indent="0">
              <a:buNone/>
            </a:pPr>
            <a:r>
              <a:rPr lang="en-US" i="1" dirty="0"/>
              <a:t>	</a:t>
            </a:r>
            <a:r>
              <a:rPr lang="en-US" i="1" dirty="0" smtClean="0"/>
              <a:t>			 </a:t>
            </a:r>
            <a:r>
              <a:rPr lang="en-US" i="1" dirty="0"/>
              <a:t>– </a:t>
            </a:r>
            <a:r>
              <a:rPr lang="en-US" dirty="0"/>
              <a:t>Alan Garner (played by Zach </a:t>
            </a:r>
            <a:r>
              <a:rPr lang="en-US" dirty="0" err="1"/>
              <a:t>Galifianakis</a:t>
            </a:r>
            <a:r>
              <a:rPr lang="en-US" dirty="0"/>
              <a:t> in</a:t>
            </a:r>
            <a:r>
              <a:rPr lang="en-US" i="1" dirty="0"/>
              <a:t> </a:t>
            </a:r>
            <a:r>
              <a:rPr lang="en-US" b="1" i="1" dirty="0"/>
              <a:t>The Hangover</a:t>
            </a:r>
            <a:r>
              <a:rPr lang="en-US" i="1" dirty="0"/>
              <a:t>)</a:t>
            </a:r>
            <a:endParaRPr lang="en-US" dirty="0"/>
          </a:p>
          <a:p>
            <a:pPr marL="0" indent="0">
              <a:buNone/>
            </a:pPr>
            <a:endParaRPr lang="en-US" dirty="0"/>
          </a:p>
        </p:txBody>
      </p:sp>
      <p:pic>
        <p:nvPicPr>
          <p:cNvPr id="4" name="Picture 3" descr="The Hangover Poster">
            <a:hlinkClick r:id="rId2"/>
          </p:cNvPr>
          <p:cNvPicPr/>
          <p:nvPr/>
        </p:nvPicPr>
        <p:blipFill>
          <a:blip r:embed="rId3" cstate="print"/>
          <a:srcRect/>
          <a:stretch>
            <a:fillRect/>
          </a:stretch>
        </p:blipFill>
        <p:spPr bwMode="auto">
          <a:xfrm rot="435072">
            <a:off x="9451814" y="1456423"/>
            <a:ext cx="2017211" cy="2738873"/>
          </a:xfrm>
          <a:prstGeom prst="rect">
            <a:avLst/>
          </a:prstGeom>
          <a:noFill/>
          <a:ln w="9525">
            <a:noFill/>
            <a:miter lim="800000"/>
            <a:headEnd/>
            <a:tailEnd/>
          </a:ln>
        </p:spPr>
      </p:pic>
    </p:spTree>
    <p:extLst>
      <p:ext uri="{BB962C8B-B14F-4D97-AF65-F5344CB8AC3E}">
        <p14:creationId xmlns:p14="http://schemas.microsoft.com/office/powerpoint/2010/main" val="7153903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Stop the Mobs?</a:t>
            </a:r>
            <a:endParaRPr lang="en-US" dirty="0"/>
          </a:p>
        </p:txBody>
      </p:sp>
      <p:sp>
        <p:nvSpPr>
          <p:cNvPr id="3" name="Content Placeholder 2"/>
          <p:cNvSpPr>
            <a:spLocks noGrp="1"/>
          </p:cNvSpPr>
          <p:nvPr>
            <p:ph idx="1"/>
          </p:nvPr>
        </p:nvSpPr>
        <p:spPr>
          <a:xfrm>
            <a:off x="614855" y="2603499"/>
            <a:ext cx="11051627" cy="4144141"/>
          </a:xfrm>
        </p:spPr>
        <p:txBody>
          <a:bodyPr>
            <a:normAutofit lnSpcReduction="10000"/>
          </a:bodyPr>
          <a:lstStyle/>
          <a:p>
            <a:r>
              <a:rPr lang="en-US" b="1" dirty="0" smtClean="0"/>
              <a:t>How can we make </a:t>
            </a:r>
            <a:r>
              <a:rPr lang="en-US" b="1" dirty="0"/>
              <a:t>individuals to feel accountable for their actions</a:t>
            </a:r>
            <a:r>
              <a:rPr lang="en-US" b="1" dirty="0" smtClean="0"/>
              <a:t>.?</a:t>
            </a:r>
          </a:p>
          <a:p>
            <a:endParaRPr lang="en-US" b="1" dirty="0"/>
          </a:p>
          <a:p>
            <a:r>
              <a:rPr lang="en-US" dirty="0"/>
              <a:t>How to stop mobs before they start article:      </a:t>
            </a:r>
            <a:r>
              <a:rPr lang="en-US" u="sng" dirty="0">
                <a:hlinkClick r:id="rId2"/>
              </a:rPr>
              <a:t>http://</a:t>
            </a:r>
            <a:r>
              <a:rPr lang="en-US" u="sng" dirty="0" smtClean="0">
                <a:hlinkClick r:id="rId2"/>
              </a:rPr>
              <a:t>www.thepostgame.com/node/1672</a:t>
            </a:r>
            <a:r>
              <a:rPr lang="en-US" dirty="0"/>
              <a:t> </a:t>
            </a:r>
            <a:endParaRPr lang="en-US" dirty="0" smtClean="0"/>
          </a:p>
          <a:p>
            <a:pPr marL="0" indent="0">
              <a:buNone/>
            </a:pPr>
            <a:endParaRPr lang="en-US" dirty="0"/>
          </a:p>
          <a:p>
            <a:r>
              <a:rPr lang="en-US" b="1" dirty="0"/>
              <a:t>Make Group Members Individually Accountable</a:t>
            </a:r>
            <a:r>
              <a:rPr lang="en-US" dirty="0"/>
              <a:t>:</a:t>
            </a:r>
          </a:p>
          <a:p>
            <a:r>
              <a:rPr lang="en-US" dirty="0"/>
              <a:t>Sam Wyche (you don’t live in </a:t>
            </a:r>
            <a:r>
              <a:rPr lang="en-US" dirty="0" smtClean="0"/>
              <a:t>Cleveland) </a:t>
            </a:r>
            <a:r>
              <a:rPr lang="en-US" u="sng" dirty="0" smtClean="0">
                <a:hlinkClick r:id="rId3"/>
              </a:rPr>
              <a:t>https</a:t>
            </a:r>
            <a:r>
              <a:rPr lang="en-US" u="sng" dirty="0">
                <a:hlinkClick r:id="rId3"/>
              </a:rPr>
              <a:t>://</a:t>
            </a:r>
            <a:r>
              <a:rPr lang="en-US" u="sng" dirty="0" smtClean="0">
                <a:hlinkClick r:id="rId3"/>
              </a:rPr>
              <a:t>www.youtube.com/watch?v=yJMa20xXykI</a:t>
            </a:r>
            <a:r>
              <a:rPr lang="en-US" dirty="0"/>
              <a:t> </a:t>
            </a:r>
          </a:p>
          <a:p>
            <a:endParaRPr lang="en-US" dirty="0" smtClean="0"/>
          </a:p>
          <a:p>
            <a:r>
              <a:rPr lang="en-US" dirty="0" smtClean="0"/>
              <a:t>Mom </a:t>
            </a:r>
            <a:r>
              <a:rPr lang="en-US" dirty="0"/>
              <a:t>stops son in Baltimore Riot</a:t>
            </a:r>
            <a:r>
              <a:rPr lang="en-US" dirty="0" smtClean="0"/>
              <a:t>:</a:t>
            </a:r>
            <a:endParaRPr lang="en-US" dirty="0"/>
          </a:p>
          <a:p>
            <a:pPr lvl="1"/>
            <a:r>
              <a:rPr lang="en-US" u="sng" dirty="0">
                <a:hlinkClick r:id="rId4"/>
              </a:rPr>
              <a:t>https://www.youtube.com/watch?v=ijAkvDTn0Vg</a:t>
            </a:r>
            <a:endParaRPr lang="en-US" dirty="0"/>
          </a:p>
          <a:p>
            <a:pPr lvl="1"/>
            <a:r>
              <a:rPr lang="en-US" u="sng" dirty="0">
                <a:hlinkClick r:id="rId5"/>
              </a:rPr>
              <a:t>https://</a:t>
            </a:r>
            <a:r>
              <a:rPr lang="en-US" u="sng" dirty="0" smtClean="0">
                <a:hlinkClick r:id="rId5"/>
              </a:rPr>
              <a:t>www.youtube.com/watch?v=Dd_enjA4qMA</a:t>
            </a:r>
            <a:endParaRPr lang="en-US" u="sng" dirty="0" smtClean="0"/>
          </a:p>
          <a:p>
            <a:pPr lvl="1"/>
            <a:r>
              <a:rPr lang="en-US" dirty="0"/>
              <a:t>https://www.youtube.com/watch?v=d7jCwfpqTXM</a:t>
            </a:r>
          </a:p>
          <a:p>
            <a:endParaRPr lang="en-US" dirty="0"/>
          </a:p>
        </p:txBody>
      </p:sp>
    </p:spTree>
    <p:extLst>
      <p:ext uri="{BB962C8B-B14F-4D97-AF65-F5344CB8AC3E}">
        <p14:creationId xmlns:p14="http://schemas.microsoft.com/office/powerpoint/2010/main" val="32252004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Stop the Mobs?</a:t>
            </a:r>
            <a:endParaRPr lang="en-US" dirty="0"/>
          </a:p>
        </p:txBody>
      </p:sp>
      <p:sp>
        <p:nvSpPr>
          <p:cNvPr id="3" name="Content Placeholder 2"/>
          <p:cNvSpPr>
            <a:spLocks noGrp="1"/>
          </p:cNvSpPr>
          <p:nvPr>
            <p:ph idx="1"/>
          </p:nvPr>
        </p:nvSpPr>
        <p:spPr>
          <a:xfrm>
            <a:off x="488731" y="2603499"/>
            <a:ext cx="10988565" cy="3954956"/>
          </a:xfrm>
        </p:spPr>
        <p:txBody>
          <a:bodyPr>
            <a:normAutofit fontScale="92500" lnSpcReduction="20000"/>
          </a:bodyPr>
          <a:lstStyle/>
          <a:p>
            <a:r>
              <a:rPr lang="en-US" b="1" dirty="0"/>
              <a:t>I</a:t>
            </a:r>
            <a:r>
              <a:rPr lang="en-US" b="1" dirty="0" smtClean="0"/>
              <a:t>t </a:t>
            </a:r>
            <a:r>
              <a:rPr lang="en-US" b="1" dirty="0"/>
              <a:t>sometimes only takes one person to do the right thing in a mob to change the tide</a:t>
            </a:r>
            <a:r>
              <a:rPr lang="en-US" dirty="0"/>
              <a:t>.     </a:t>
            </a:r>
            <a:endParaRPr lang="en-US" dirty="0" smtClean="0"/>
          </a:p>
          <a:p>
            <a:pPr marL="0" indent="0">
              <a:buNone/>
            </a:pPr>
            <a:r>
              <a:rPr lang="en-US" dirty="0" smtClean="0"/>
              <a:t>   </a:t>
            </a:r>
          </a:p>
          <a:p>
            <a:r>
              <a:rPr lang="en-US" dirty="0" smtClean="0"/>
              <a:t> </a:t>
            </a:r>
            <a:r>
              <a:rPr lang="en-US" dirty="0"/>
              <a:t>“Looter Gets Owned During Toronto Riots</a:t>
            </a:r>
            <a:r>
              <a:rPr lang="en-US" dirty="0" smtClean="0"/>
              <a:t>.” </a:t>
            </a:r>
          </a:p>
          <a:p>
            <a:pPr lvl="1"/>
            <a:r>
              <a:rPr lang="en-US" u="sng" dirty="0" smtClean="0">
                <a:hlinkClick r:id="rId2"/>
              </a:rPr>
              <a:t>http</a:t>
            </a:r>
            <a:r>
              <a:rPr lang="en-US" u="sng" dirty="0">
                <a:hlinkClick r:id="rId2"/>
              </a:rPr>
              <a:t>://</a:t>
            </a:r>
            <a:r>
              <a:rPr lang="en-US" u="sng" dirty="0" smtClean="0">
                <a:hlinkClick r:id="rId2"/>
              </a:rPr>
              <a:t>www.youtube.com/watch?v=6CKkLYYczdM</a:t>
            </a:r>
            <a:endParaRPr lang="en-US" u="sng" dirty="0" smtClean="0"/>
          </a:p>
          <a:p>
            <a:pPr lvl="1"/>
            <a:endParaRPr lang="en-US" dirty="0"/>
          </a:p>
          <a:p>
            <a:r>
              <a:rPr lang="en-US" dirty="0"/>
              <a:t>“Vancouver Riot 2011…The Heroes Who Stood </a:t>
            </a:r>
            <a:r>
              <a:rPr lang="en-US" dirty="0" smtClean="0"/>
              <a:t>Up”</a:t>
            </a:r>
          </a:p>
          <a:p>
            <a:pPr lvl="1"/>
            <a:r>
              <a:rPr lang="en-US" u="sng" dirty="0" smtClean="0">
                <a:hlinkClick r:id="rId3"/>
              </a:rPr>
              <a:t>http</a:t>
            </a:r>
            <a:r>
              <a:rPr lang="en-US" u="sng" dirty="0">
                <a:hlinkClick r:id="rId3"/>
              </a:rPr>
              <a:t>://</a:t>
            </a:r>
            <a:r>
              <a:rPr lang="en-US" u="sng" dirty="0" smtClean="0">
                <a:hlinkClick r:id="rId3"/>
              </a:rPr>
              <a:t>www.youtube.com/watch?v=M2FtREdCFNk</a:t>
            </a:r>
            <a:endParaRPr lang="en-US" u="sng" dirty="0" smtClean="0"/>
          </a:p>
          <a:p>
            <a:pPr marL="457200" lvl="1" indent="0">
              <a:buNone/>
            </a:pPr>
            <a:endParaRPr lang="en-US" dirty="0"/>
          </a:p>
          <a:p>
            <a:r>
              <a:rPr lang="en-US" dirty="0"/>
              <a:t>Baltimore Citizens Unite to Clean Up after Riot:</a:t>
            </a:r>
          </a:p>
          <a:p>
            <a:pPr lvl="1"/>
            <a:r>
              <a:rPr lang="en-US" u="sng" dirty="0">
                <a:hlinkClick r:id="rId4"/>
              </a:rPr>
              <a:t>https://www.youtube.com/watch?v=-QSNecuPt3E</a:t>
            </a:r>
            <a:endParaRPr lang="en-US" dirty="0"/>
          </a:p>
          <a:p>
            <a:pPr lvl="1"/>
            <a:r>
              <a:rPr lang="en-US" u="sng" dirty="0">
                <a:hlinkClick r:id="rId5"/>
              </a:rPr>
              <a:t>https://www.youtube.com/watch?v=Ubs7dj_wC24</a:t>
            </a:r>
            <a:endParaRPr lang="en-US" dirty="0"/>
          </a:p>
          <a:p>
            <a:pPr lvl="1"/>
            <a:r>
              <a:rPr lang="en-US" u="sng" dirty="0">
                <a:hlinkClick r:id="rId6"/>
              </a:rPr>
              <a:t>https://www.youtube.com/watch?v=_rUrh_tUPQo</a:t>
            </a:r>
            <a:endParaRPr lang="en-US" dirty="0"/>
          </a:p>
          <a:p>
            <a:endParaRPr lang="en-US" dirty="0"/>
          </a:p>
        </p:txBody>
      </p:sp>
    </p:spTree>
    <p:extLst>
      <p:ext uri="{BB962C8B-B14F-4D97-AF65-F5344CB8AC3E}">
        <p14:creationId xmlns:p14="http://schemas.microsoft.com/office/powerpoint/2010/main" val="31312129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To Kill A Mockingbird</a:t>
            </a:r>
            <a:endParaRPr lang="en-US" i="1" dirty="0"/>
          </a:p>
        </p:txBody>
      </p:sp>
      <p:sp>
        <p:nvSpPr>
          <p:cNvPr id="3" name="Content Placeholder 2"/>
          <p:cNvSpPr>
            <a:spLocks noGrp="1"/>
          </p:cNvSpPr>
          <p:nvPr>
            <p:ph idx="1"/>
          </p:nvPr>
        </p:nvSpPr>
        <p:spPr>
          <a:xfrm>
            <a:off x="709448" y="2603499"/>
            <a:ext cx="10089931" cy="3907659"/>
          </a:xfrm>
        </p:spPr>
        <p:txBody>
          <a:bodyPr>
            <a:normAutofit/>
          </a:bodyPr>
          <a:lstStyle/>
          <a:p>
            <a:r>
              <a:rPr lang="en-US" dirty="0"/>
              <a:t>When the townspeople come to kill Tom when he is in Jail, they are acting through the mob effect. It is only when Scout appears and reminds them that they are adults and should be civilized that they return back to their homes. “So it took an eight-year-old child to bring ‘</a:t>
            </a:r>
            <a:r>
              <a:rPr lang="en-US" dirty="0" err="1"/>
              <a:t>em</a:t>
            </a:r>
            <a:r>
              <a:rPr lang="en-US" dirty="0"/>
              <a:t> to their senses, didn’t it?’ Said Atticus. ‘That proves something – that a gang of wild animals </a:t>
            </a:r>
            <a:r>
              <a:rPr lang="en-US" i="1" dirty="0"/>
              <a:t>can </a:t>
            </a:r>
            <a:r>
              <a:rPr lang="en-US" dirty="0"/>
              <a:t>be stopped, simply because they’re still human” (</a:t>
            </a:r>
            <a:r>
              <a:rPr lang="en-US" b="1" i="1" dirty="0"/>
              <a:t>TKAM</a:t>
            </a:r>
            <a:r>
              <a:rPr lang="en-US" dirty="0"/>
              <a:t> Ch. 15</a:t>
            </a:r>
            <a:r>
              <a:rPr lang="en-US" dirty="0" smtClean="0"/>
              <a:t>).</a:t>
            </a:r>
            <a:endParaRPr lang="en-US" dirty="0"/>
          </a:p>
          <a:p>
            <a:r>
              <a:rPr lang="en-US" dirty="0" smtClean="0"/>
              <a:t>Mob-scene </a:t>
            </a:r>
            <a:r>
              <a:rPr lang="en-US" dirty="0"/>
              <a:t>from </a:t>
            </a:r>
            <a:r>
              <a:rPr lang="en-US" b="1" i="1" dirty="0"/>
              <a:t>To Kill A </a:t>
            </a:r>
            <a:r>
              <a:rPr lang="en-US" b="1" i="1" dirty="0" smtClean="0"/>
              <a:t>Mockingbird</a:t>
            </a:r>
            <a:r>
              <a:rPr lang="en-US" dirty="0" smtClean="0"/>
              <a:t>:</a:t>
            </a:r>
          </a:p>
          <a:p>
            <a:pPr lvl="1"/>
            <a:r>
              <a:rPr lang="en-US" u="sng" dirty="0" smtClean="0">
                <a:hlinkClick r:id="rId2"/>
              </a:rPr>
              <a:t>http</a:t>
            </a:r>
            <a:r>
              <a:rPr lang="en-US" u="sng" dirty="0">
                <a:hlinkClick r:id="rId2"/>
              </a:rPr>
              <a:t>://www.youtube.com/watch?v=oaVuVu5KXuE</a:t>
            </a:r>
            <a:endParaRPr lang="en-US" dirty="0"/>
          </a:p>
          <a:p>
            <a:r>
              <a:rPr lang="en-US" dirty="0"/>
              <a:t>Based on what you’ve learned about group behaviors, how did Scout diffuse the mob?</a:t>
            </a:r>
          </a:p>
          <a:p>
            <a:endParaRPr lang="en-US" dirty="0"/>
          </a:p>
        </p:txBody>
      </p:sp>
    </p:spTree>
    <p:extLst>
      <p:ext uri="{BB962C8B-B14F-4D97-AF65-F5344CB8AC3E}">
        <p14:creationId xmlns:p14="http://schemas.microsoft.com/office/powerpoint/2010/main" val="25196573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Learn</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marL="0" indent="0">
              <a:buNone/>
            </a:pPr>
            <a:r>
              <a:rPr lang="en-US" dirty="0" smtClean="0"/>
              <a:t>	</a:t>
            </a:r>
            <a:r>
              <a:rPr lang="en-US" sz="1900" dirty="0" smtClean="0"/>
              <a:t>In writing </a:t>
            </a:r>
            <a:r>
              <a:rPr lang="en-US" sz="1900" b="1" i="1" dirty="0" smtClean="0"/>
              <a:t>LOF</a:t>
            </a:r>
            <a:r>
              <a:rPr lang="en-US" sz="1900" dirty="0" smtClean="0"/>
              <a:t>, William Golding isn’t condemning humans to a horrible 	existence. Instead, he is trying to show us our tendencies so that we can 	make a conscious decision to do the right thing rather than unthinkingly 	doing the wrong/fun thing without thinking of future consequences.</a:t>
            </a:r>
          </a:p>
          <a:p>
            <a:endParaRPr lang="en-US" sz="1900" dirty="0"/>
          </a:p>
          <a:p>
            <a:r>
              <a:rPr lang="en-US" sz="1900" dirty="0" smtClean="0"/>
              <a:t>(A) How </a:t>
            </a:r>
            <a:r>
              <a:rPr lang="en-US" sz="1900" dirty="0"/>
              <a:t>can you learn from this and be the one who creates positive change when you are with your friends? How can you be like Scout in </a:t>
            </a:r>
            <a:r>
              <a:rPr lang="en-US" sz="1900" dirty="0" smtClean="0"/>
              <a:t>the scene that we just viewed? How can you apply what we’ve learned to your life?</a:t>
            </a:r>
          </a:p>
          <a:p>
            <a:endParaRPr lang="en-US" sz="1900" dirty="0" smtClean="0"/>
          </a:p>
          <a:p>
            <a:r>
              <a:rPr lang="en-US" sz="1900" dirty="0" smtClean="0"/>
              <a:t>(B) List 4 things that you’ve learned through this lesson.</a:t>
            </a:r>
            <a:endParaRPr lang="en-US" sz="1900" dirty="0"/>
          </a:p>
          <a:p>
            <a:endParaRPr lang="en-US" dirty="0"/>
          </a:p>
          <a:p>
            <a:endParaRPr lang="en-US" dirty="0"/>
          </a:p>
        </p:txBody>
      </p:sp>
    </p:spTree>
    <p:extLst>
      <p:ext uri="{BB962C8B-B14F-4D97-AF65-F5344CB8AC3E}">
        <p14:creationId xmlns:p14="http://schemas.microsoft.com/office/powerpoint/2010/main" val="19439696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Connections</a:t>
            </a:r>
            <a:endParaRPr lang="en-US" dirty="0"/>
          </a:p>
        </p:txBody>
      </p:sp>
      <p:sp>
        <p:nvSpPr>
          <p:cNvPr id="3" name="Content Placeholder 2"/>
          <p:cNvSpPr>
            <a:spLocks noGrp="1"/>
          </p:cNvSpPr>
          <p:nvPr>
            <p:ph idx="1"/>
          </p:nvPr>
        </p:nvSpPr>
        <p:spPr/>
        <p:txBody>
          <a:bodyPr/>
          <a:lstStyle/>
          <a:p>
            <a:r>
              <a:rPr lang="en-US" b="1" i="1" dirty="0"/>
              <a:t>Quote Discussion Activity</a:t>
            </a:r>
            <a:r>
              <a:rPr lang="en-US" dirty="0"/>
              <a:t>: You will be assigned one quote for discussion. </a:t>
            </a:r>
          </a:p>
          <a:p>
            <a:r>
              <a:rPr lang="en-US" dirty="0"/>
              <a:t>You should clearly read the quote to the class</a:t>
            </a:r>
            <a:r>
              <a:rPr lang="en-US" dirty="0" smtClean="0"/>
              <a:t>.</a:t>
            </a:r>
          </a:p>
          <a:p>
            <a:pPr lvl="1"/>
            <a:r>
              <a:rPr lang="en-US" dirty="0" smtClean="0"/>
              <a:t> </a:t>
            </a:r>
            <a:r>
              <a:rPr lang="en-US" dirty="0"/>
              <a:t>(A) Explain how the quote relates to this lesson about mob mentality. </a:t>
            </a:r>
            <a:endParaRPr lang="en-US" dirty="0" smtClean="0"/>
          </a:p>
          <a:p>
            <a:pPr lvl="1"/>
            <a:r>
              <a:rPr lang="en-US" dirty="0" smtClean="0"/>
              <a:t>(</a:t>
            </a:r>
            <a:r>
              <a:rPr lang="en-US" dirty="0"/>
              <a:t>B) Explain how this quote can relate to you and or real-life today. </a:t>
            </a:r>
            <a:endParaRPr lang="en-US" dirty="0" smtClean="0"/>
          </a:p>
          <a:p>
            <a:pPr lvl="1"/>
            <a:r>
              <a:rPr lang="en-US" dirty="0" smtClean="0"/>
              <a:t>(</a:t>
            </a:r>
            <a:r>
              <a:rPr lang="en-US" dirty="0"/>
              <a:t>C) Explain how this can relate to </a:t>
            </a:r>
            <a:r>
              <a:rPr lang="en-US" b="1" i="1" dirty="0"/>
              <a:t>Lord of the </a:t>
            </a:r>
            <a:r>
              <a:rPr lang="en-US" b="1" i="1" dirty="0" smtClean="0"/>
              <a:t>Flies or TKAM</a:t>
            </a:r>
            <a:r>
              <a:rPr lang="en-US" dirty="0" smtClean="0"/>
              <a:t>.</a:t>
            </a:r>
            <a:endParaRPr lang="en-US" dirty="0"/>
          </a:p>
          <a:p>
            <a:endParaRPr lang="en-US" dirty="0"/>
          </a:p>
        </p:txBody>
      </p:sp>
    </p:spTree>
    <p:extLst>
      <p:ext uri="{BB962C8B-B14F-4D97-AF65-F5344CB8AC3E}">
        <p14:creationId xmlns:p14="http://schemas.microsoft.com/office/powerpoint/2010/main" val="26299361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a:xfrm>
            <a:off x="646386" y="2333297"/>
            <a:ext cx="10941269" cy="4398579"/>
          </a:xfrm>
        </p:spPr>
        <p:txBody>
          <a:bodyPr>
            <a:normAutofit fontScale="92500" lnSpcReduction="10000"/>
          </a:bodyPr>
          <a:lstStyle/>
          <a:p>
            <a:r>
              <a:rPr lang="en-US" b="1" dirty="0"/>
              <a:t>“The reputation of a thousand years may be determined by the conduct of one hour.”  ~Japanese </a:t>
            </a:r>
            <a:r>
              <a:rPr lang="en-US" b="1" dirty="0" smtClean="0"/>
              <a:t>Proverb</a:t>
            </a:r>
            <a:endParaRPr lang="en-US" b="1" dirty="0"/>
          </a:p>
          <a:p>
            <a:r>
              <a:rPr lang="en-US" b="1" dirty="0"/>
              <a:t>“You must be the change that you want to see in the world.” – Mahatma </a:t>
            </a:r>
            <a:r>
              <a:rPr lang="en-US" b="1" dirty="0" smtClean="0"/>
              <a:t>Gandhi</a:t>
            </a:r>
            <a:endParaRPr lang="en-US" b="1" dirty="0"/>
          </a:p>
          <a:p>
            <a:r>
              <a:rPr lang="en-US" b="1" dirty="0"/>
              <a:t>"Change will not come if we wait for some other person, or if we wait for some other time. We are the ones we've been waiting for. We are the change that we seek." –Barack Obama</a:t>
            </a:r>
          </a:p>
          <a:p>
            <a:r>
              <a:rPr lang="en-US" b="1" dirty="0"/>
              <a:t>"All it takes for evil to triumph is for good men to do nothing." – Edmund </a:t>
            </a:r>
            <a:r>
              <a:rPr lang="en-US" b="1" dirty="0" smtClean="0"/>
              <a:t>Burke</a:t>
            </a:r>
            <a:endParaRPr lang="en-US" b="1" dirty="0"/>
          </a:p>
          <a:p>
            <a:r>
              <a:rPr lang="en-US" b="1" dirty="0"/>
              <a:t>“Character is doing the right thing when nobody's looking.  There are too many people who think that the only thing that's right is to get by, and the only thing that's wrong is to get caught. “   ~J.C. Watts</a:t>
            </a:r>
          </a:p>
          <a:p>
            <a:r>
              <a:rPr lang="en-US" b="1" dirty="0"/>
              <a:t>“The one thing that doesn’t abide by majority rule is a person’s conscience</a:t>
            </a:r>
            <a:r>
              <a:rPr lang="en-US" b="1" dirty="0" smtClean="0"/>
              <a:t>.”</a:t>
            </a:r>
            <a:r>
              <a:rPr lang="en-US" b="1" dirty="0"/>
              <a:t> </a:t>
            </a:r>
            <a:r>
              <a:rPr lang="en-US" b="1" dirty="0" smtClean="0"/>
              <a:t>-</a:t>
            </a:r>
            <a:r>
              <a:rPr lang="en-US" b="1" dirty="0"/>
              <a:t>spoken by Atticus Finch in Harper Lee’s </a:t>
            </a:r>
            <a:r>
              <a:rPr lang="en-US" b="1" i="1" dirty="0"/>
              <a:t>To Kill A </a:t>
            </a:r>
            <a:r>
              <a:rPr lang="en-US" b="1" i="1" dirty="0" smtClean="0"/>
              <a:t>Mockingbird</a:t>
            </a:r>
            <a:endParaRPr lang="en-US" b="1" dirty="0"/>
          </a:p>
          <a:p>
            <a:r>
              <a:rPr lang="en-US" b="1" dirty="0"/>
              <a:t>“Have no fear of robbers or murderers.  They are external dangers, petty dangers.  We should fear ourselves.  Prejudices are the real robbers; vices the real murders.  The great dangers are within us.  Why worry about what threatens our heads or purses?  Let us think instead of what threatens our souls.”  </a:t>
            </a:r>
            <a:r>
              <a:rPr lang="en-US" b="1" dirty="0" smtClean="0"/>
              <a:t> ~</a:t>
            </a:r>
            <a:r>
              <a:rPr lang="en-US" b="1" dirty="0"/>
              <a:t>Victor </a:t>
            </a:r>
            <a:r>
              <a:rPr lang="en-US" b="1" dirty="0" smtClean="0"/>
              <a:t>Hugo</a:t>
            </a:r>
            <a:endParaRPr lang="en-US" b="1" dirty="0"/>
          </a:p>
        </p:txBody>
      </p:sp>
    </p:spTree>
    <p:extLst>
      <p:ext uri="{BB962C8B-B14F-4D97-AF65-F5344CB8AC3E}">
        <p14:creationId xmlns:p14="http://schemas.microsoft.com/office/powerpoint/2010/main" val="5967518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a:xfrm>
            <a:off x="646386" y="2333297"/>
            <a:ext cx="10941269" cy="4398579"/>
          </a:xfrm>
        </p:spPr>
        <p:txBody>
          <a:bodyPr>
            <a:normAutofit/>
          </a:bodyPr>
          <a:lstStyle/>
          <a:p>
            <a:r>
              <a:rPr lang="en-US" b="1" dirty="0" smtClean="0"/>
              <a:t>“Words are, in my not-so-humble opinion, our most inexhaustible source of magic, capable of both inflicting injury and remedying it.” –Professor </a:t>
            </a:r>
            <a:r>
              <a:rPr lang="en-US" b="1" dirty="0" err="1" smtClean="0"/>
              <a:t>Dubmbledore</a:t>
            </a:r>
            <a:r>
              <a:rPr lang="en-US" b="1" dirty="0" smtClean="0"/>
              <a:t> (Deathly Hallows –Part 2)</a:t>
            </a:r>
            <a:endParaRPr lang="en-US" b="1" dirty="0"/>
          </a:p>
          <a:p>
            <a:r>
              <a:rPr lang="en-US" b="1" dirty="0" smtClean="0"/>
              <a:t>“</a:t>
            </a:r>
            <a:r>
              <a:rPr lang="en-US" b="1" dirty="0"/>
              <a:t>It takes a great deal of bravery to stand up to our enemies, but just as much to stand up to our friends. J. K. </a:t>
            </a:r>
            <a:r>
              <a:rPr lang="en-US" b="1" dirty="0" smtClean="0"/>
              <a:t>Rowling</a:t>
            </a:r>
            <a:endParaRPr lang="en-US" b="1" dirty="0"/>
          </a:p>
          <a:p>
            <a:r>
              <a:rPr lang="en-US" b="1" dirty="0" smtClean="0"/>
              <a:t>It is our choices... that show what we truly are, far more than our abilities. J. K. Rowling</a:t>
            </a:r>
          </a:p>
          <a:p>
            <a:r>
              <a:rPr lang="en-US" b="1" dirty="0" smtClean="0"/>
              <a:t>“Great spirits have always encountered violent opposition from mediocre minds.” 	</a:t>
            </a:r>
          </a:p>
          <a:p>
            <a:pPr marL="0" indent="0">
              <a:buNone/>
            </a:pPr>
            <a:r>
              <a:rPr lang="en-US" b="1" dirty="0"/>
              <a:t> </a:t>
            </a:r>
            <a:r>
              <a:rPr lang="en-US" b="1" dirty="0" smtClean="0"/>
              <a:t>                                                                            – Albert Einstein</a:t>
            </a:r>
          </a:p>
          <a:p>
            <a:r>
              <a:rPr lang="en-US" b="1" dirty="0"/>
              <a:t>“Courage is not a man with a gun in his hand. It's knowing you're licked before you begin but you begin anyway and you see it through no matter what. You rarely win, but sometimes you do.“  - spoken by Atticus Finch, by Harper Lee, To Kill a Mockingbird</a:t>
            </a:r>
          </a:p>
          <a:p>
            <a:endParaRPr lang="en-US" b="1" dirty="0" smtClean="0"/>
          </a:p>
          <a:p>
            <a:pPr marL="0" indent="0">
              <a:buNone/>
            </a:pPr>
            <a:endParaRPr lang="en-US" dirty="0"/>
          </a:p>
          <a:p>
            <a:endParaRPr lang="en-US" b="1" dirty="0"/>
          </a:p>
        </p:txBody>
      </p:sp>
    </p:spTree>
    <p:extLst>
      <p:ext uri="{BB962C8B-B14F-4D97-AF65-F5344CB8AC3E}">
        <p14:creationId xmlns:p14="http://schemas.microsoft.com/office/powerpoint/2010/main" val="37827328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a:xfrm>
            <a:off x="646386" y="2333297"/>
            <a:ext cx="10941269" cy="4398579"/>
          </a:xfrm>
        </p:spPr>
        <p:txBody>
          <a:bodyPr>
            <a:normAutofit lnSpcReduction="10000"/>
          </a:bodyPr>
          <a:lstStyle/>
          <a:p>
            <a:r>
              <a:rPr lang="en-US" b="1" dirty="0"/>
              <a:t>“We must learn to live together as brothers, or perish together as fools.” </a:t>
            </a:r>
            <a:r>
              <a:rPr lang="en-US" b="1" dirty="0" smtClean="0"/>
              <a:t> -</a:t>
            </a:r>
            <a:r>
              <a:rPr lang="en-US" b="1" dirty="0"/>
              <a:t>Dr. Martin Luther King Jr</a:t>
            </a:r>
            <a:r>
              <a:rPr lang="en-US" b="1" dirty="0" smtClean="0"/>
              <a:t>.</a:t>
            </a:r>
            <a:endParaRPr lang="en-US" b="1" dirty="0"/>
          </a:p>
          <a:p>
            <a:r>
              <a:rPr lang="en-US" b="1" dirty="0"/>
              <a:t>“To see what is right and not to do it is lack of courage.” - </a:t>
            </a:r>
            <a:r>
              <a:rPr lang="en-US" b="1" dirty="0" smtClean="0"/>
              <a:t>Confucius</a:t>
            </a:r>
            <a:endParaRPr lang="en-US" b="1" dirty="0"/>
          </a:p>
          <a:p>
            <a:r>
              <a:rPr lang="en-US" b="1" dirty="0"/>
              <a:t>“God grant me the courage not to give up what I think is right even though I think it is hopeless.” </a:t>
            </a:r>
            <a:r>
              <a:rPr lang="en-US" b="1" dirty="0" smtClean="0"/>
              <a:t>~</a:t>
            </a:r>
            <a:r>
              <a:rPr lang="en-US" b="1" dirty="0"/>
              <a:t>Chester W. </a:t>
            </a:r>
            <a:r>
              <a:rPr lang="en-US" b="1" dirty="0" smtClean="0"/>
              <a:t>Nimitz</a:t>
            </a:r>
            <a:endParaRPr lang="en-US" b="1" dirty="0"/>
          </a:p>
          <a:p>
            <a:r>
              <a:rPr lang="en-US" b="1" dirty="0"/>
              <a:t>“Laws control the lesser man.  Right conduct controls the greater one.”  ~Chinese </a:t>
            </a:r>
            <a:r>
              <a:rPr lang="en-US" b="1" dirty="0" smtClean="0"/>
              <a:t>Proverb</a:t>
            </a:r>
            <a:endParaRPr lang="en-US" b="1" dirty="0"/>
          </a:p>
          <a:p>
            <a:r>
              <a:rPr lang="en-US" b="1" dirty="0"/>
              <a:t>“Real integrity stays in place whether the test is adversity or prosperity</a:t>
            </a:r>
            <a:r>
              <a:rPr lang="en-US" b="1" dirty="0" smtClean="0"/>
              <a:t>.” -</a:t>
            </a:r>
            <a:r>
              <a:rPr lang="en-US" b="1" dirty="0"/>
              <a:t>Charles </a:t>
            </a:r>
            <a:r>
              <a:rPr lang="en-US" b="1" dirty="0" err="1" smtClean="0"/>
              <a:t>Swindoll</a:t>
            </a:r>
            <a:endParaRPr lang="en-US" b="1" dirty="0"/>
          </a:p>
          <a:p>
            <a:r>
              <a:rPr lang="en-US" b="1" dirty="0"/>
              <a:t>“We are responsible for actions performed in response to circumstances for which we are not responsible.” – Allan </a:t>
            </a:r>
            <a:r>
              <a:rPr lang="en-US" b="1" dirty="0" smtClean="0"/>
              <a:t>Massie</a:t>
            </a:r>
            <a:endParaRPr lang="en-US" b="1" dirty="0"/>
          </a:p>
          <a:p>
            <a:r>
              <a:rPr lang="en-US" b="1" dirty="0"/>
              <a:t>“You do not wake up one morning a bad person.  It happens by a thousand tiny surrenders of self-respect to self-interest.”  ~Robert </a:t>
            </a:r>
            <a:r>
              <a:rPr lang="en-US" b="1" dirty="0" err="1" smtClean="0"/>
              <a:t>Brault</a:t>
            </a:r>
            <a:endParaRPr lang="en-US" b="1" dirty="0"/>
          </a:p>
          <a:p>
            <a:r>
              <a:rPr lang="en-US" b="1" dirty="0"/>
              <a:t> “We must use time creatively, and forever realize that the time is always ripe to do what is right.”	</a:t>
            </a:r>
            <a:r>
              <a:rPr lang="en-US" b="1" dirty="0" smtClean="0"/>
              <a:t>-</a:t>
            </a:r>
            <a:r>
              <a:rPr lang="en-US" b="1" dirty="0"/>
              <a:t>Dr. Martin Luther King Jr.</a:t>
            </a:r>
          </a:p>
        </p:txBody>
      </p:sp>
    </p:spTree>
    <p:extLst>
      <p:ext uri="{BB962C8B-B14F-4D97-AF65-F5344CB8AC3E}">
        <p14:creationId xmlns:p14="http://schemas.microsoft.com/office/powerpoint/2010/main" val="37412369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a:xfrm>
            <a:off x="646386" y="2333297"/>
            <a:ext cx="10941269" cy="4398579"/>
          </a:xfrm>
        </p:spPr>
        <p:txBody>
          <a:bodyPr>
            <a:normAutofit/>
          </a:bodyPr>
          <a:lstStyle/>
          <a:p>
            <a:r>
              <a:rPr lang="en-US" b="1" dirty="0"/>
              <a:t>“Are right and wrong convertible terms, </a:t>
            </a:r>
            <a:r>
              <a:rPr lang="en-US" b="1" dirty="0" smtClean="0"/>
              <a:t>dependent </a:t>
            </a:r>
            <a:r>
              <a:rPr lang="en-US" b="1" dirty="0"/>
              <a:t>upon popular opinion?”  ~William Lloyd </a:t>
            </a:r>
            <a:r>
              <a:rPr lang="en-US" b="1" dirty="0" smtClean="0"/>
              <a:t>Garrison</a:t>
            </a:r>
            <a:endParaRPr lang="en-US" b="1" dirty="0"/>
          </a:p>
          <a:p>
            <a:r>
              <a:rPr lang="en-US" b="1" dirty="0"/>
              <a:t>“You can out-distance that which is running after you, but not what is running inside you.”  </a:t>
            </a:r>
            <a:r>
              <a:rPr lang="en-US" b="1" dirty="0" smtClean="0"/>
              <a:t>~</a:t>
            </a:r>
            <a:r>
              <a:rPr lang="en-US" b="1" dirty="0"/>
              <a:t>Rwandan </a:t>
            </a:r>
            <a:r>
              <a:rPr lang="en-US" b="1" dirty="0" smtClean="0"/>
              <a:t>Proverb</a:t>
            </a:r>
            <a:endParaRPr lang="en-US" b="1" dirty="0"/>
          </a:p>
          <a:p>
            <a:r>
              <a:rPr lang="en-US" b="1" dirty="0"/>
              <a:t>“Not being able to govern events, I govern myself.”  ~Michel de </a:t>
            </a:r>
            <a:r>
              <a:rPr lang="en-US" b="1" dirty="0" smtClean="0"/>
              <a:t>Montaigne</a:t>
            </a:r>
            <a:endParaRPr lang="en-US" b="1" dirty="0"/>
          </a:p>
          <a:p>
            <a:r>
              <a:rPr lang="en-US" b="1" dirty="0"/>
              <a:t>“Conscience is what hurts when everything else feels so good.”  ~Author </a:t>
            </a:r>
            <a:r>
              <a:rPr lang="en-US" b="1" dirty="0" smtClean="0"/>
              <a:t>Unknown</a:t>
            </a:r>
            <a:endParaRPr lang="en-US" b="1" dirty="0"/>
          </a:p>
          <a:p>
            <a:r>
              <a:rPr lang="en-US" b="1" dirty="0"/>
              <a:t>“You can easily judge the character of a man by how he treats those who can do nothing for him</a:t>
            </a:r>
            <a:r>
              <a:rPr lang="en-US" b="1" dirty="0" smtClean="0"/>
              <a:t>.” ~</a:t>
            </a:r>
            <a:r>
              <a:rPr lang="en-US" b="1" dirty="0"/>
              <a:t>James D. </a:t>
            </a:r>
            <a:r>
              <a:rPr lang="en-US" b="1" dirty="0" smtClean="0"/>
              <a:t>Miles</a:t>
            </a:r>
            <a:endParaRPr lang="en-US" b="1" dirty="0"/>
          </a:p>
          <a:p>
            <a:r>
              <a:rPr lang="en-US" b="1" dirty="0"/>
              <a:t>“Man is the only animal that blushes.  Or needs to.”  ~Mark </a:t>
            </a:r>
            <a:r>
              <a:rPr lang="en-US" b="1" dirty="0" smtClean="0"/>
              <a:t>Twain</a:t>
            </a:r>
            <a:endParaRPr lang="en-US" b="1" dirty="0"/>
          </a:p>
          <a:p>
            <a:r>
              <a:rPr lang="en-US" b="1" dirty="0"/>
              <a:t>Take care that no one hates you justly.  ~</a:t>
            </a:r>
            <a:r>
              <a:rPr lang="en-US" b="1" dirty="0" err="1"/>
              <a:t>Publilius</a:t>
            </a:r>
            <a:r>
              <a:rPr lang="en-US" b="1" dirty="0"/>
              <a:t> </a:t>
            </a:r>
            <a:r>
              <a:rPr lang="en-US" b="1" dirty="0" err="1" smtClean="0"/>
              <a:t>Syrus</a:t>
            </a:r>
            <a:endParaRPr lang="en-US" b="1" dirty="0"/>
          </a:p>
          <a:p>
            <a:r>
              <a:rPr lang="en-US" b="1" dirty="0"/>
              <a:t>“In matters of principle, stand like a rock; in matters of taste, swim with the current.”  ~Thomas Jefferson</a:t>
            </a:r>
          </a:p>
        </p:txBody>
      </p:sp>
    </p:spTree>
    <p:extLst>
      <p:ext uri="{BB962C8B-B14F-4D97-AF65-F5344CB8AC3E}">
        <p14:creationId xmlns:p14="http://schemas.microsoft.com/office/powerpoint/2010/main" val="11337264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a:xfrm>
            <a:off x="646386" y="2333297"/>
            <a:ext cx="11240814" cy="4398579"/>
          </a:xfrm>
        </p:spPr>
        <p:txBody>
          <a:bodyPr>
            <a:normAutofit/>
          </a:bodyPr>
          <a:lstStyle/>
          <a:p>
            <a:r>
              <a:rPr lang="en-US" b="1" dirty="0"/>
              <a:t>“Every time I've done something that doesn't feel right, it's ended up not being right.” ~Mario </a:t>
            </a:r>
            <a:r>
              <a:rPr lang="en-US" b="1" dirty="0" smtClean="0"/>
              <a:t>Cuomo </a:t>
            </a:r>
            <a:endParaRPr lang="en-US" b="1" dirty="0"/>
          </a:p>
          <a:p>
            <a:r>
              <a:rPr lang="en-US" b="1" dirty="0"/>
              <a:t>“Every human being has... an attendant spirit.... If it does not always tell us what to do, it always cautions us what not to do.”  ~Lydia M. </a:t>
            </a:r>
            <a:r>
              <a:rPr lang="en-US" b="1" dirty="0" smtClean="0"/>
              <a:t>Child </a:t>
            </a:r>
            <a:endParaRPr lang="en-US" b="1" dirty="0"/>
          </a:p>
          <a:p>
            <a:r>
              <a:rPr lang="en-US" b="1" dirty="0" smtClean="0"/>
              <a:t>“</a:t>
            </a:r>
            <a:r>
              <a:rPr lang="en-US" b="1" dirty="0"/>
              <a:t>In any moment of decision the best thing you can do is the right thing, the </a:t>
            </a:r>
          </a:p>
          <a:p>
            <a:pPr marL="0" indent="0">
              <a:buNone/>
            </a:pPr>
            <a:r>
              <a:rPr lang="en-US" b="1" dirty="0" smtClean="0"/>
              <a:t>       next </a:t>
            </a:r>
            <a:r>
              <a:rPr lang="en-US" b="1" dirty="0"/>
              <a:t>best thing is the wrong thing, and the worst thing you can do is nothing.” </a:t>
            </a:r>
            <a:r>
              <a:rPr lang="en-US" b="1" dirty="0" smtClean="0"/>
              <a:t> </a:t>
            </a:r>
            <a:endParaRPr lang="en-US" b="1" dirty="0" smtClean="0"/>
          </a:p>
          <a:p>
            <a:pPr marL="0" indent="0">
              <a:buNone/>
            </a:pPr>
            <a:r>
              <a:rPr lang="en-US" b="1" dirty="0"/>
              <a:t> </a:t>
            </a:r>
            <a:r>
              <a:rPr lang="en-US" b="1" dirty="0" smtClean="0"/>
              <a:t>                              </a:t>
            </a:r>
            <a:r>
              <a:rPr lang="en-US" b="1" dirty="0" smtClean="0"/>
              <a:t>– </a:t>
            </a:r>
            <a:r>
              <a:rPr lang="en-US" b="1" dirty="0"/>
              <a:t>Theodore </a:t>
            </a:r>
            <a:r>
              <a:rPr lang="en-US" b="1" dirty="0" smtClean="0"/>
              <a:t>Roosevelt</a:t>
            </a:r>
          </a:p>
          <a:p>
            <a:r>
              <a:rPr lang="en-US" b="1" dirty="0"/>
              <a:t>“It is not enough to have a good mind. The main thing is to use it well.”  –Rene Descartes</a:t>
            </a:r>
          </a:p>
          <a:p>
            <a:r>
              <a:rPr lang="en-US" b="1" dirty="0"/>
              <a:t>“The only correct actions are those that demand no explanation and no apology.”  ~Red </a:t>
            </a:r>
            <a:r>
              <a:rPr lang="en-US" b="1" dirty="0" err="1" smtClean="0"/>
              <a:t>Auerbach</a:t>
            </a:r>
            <a:endParaRPr lang="en-US" b="1" dirty="0" smtClean="0"/>
          </a:p>
          <a:p>
            <a:r>
              <a:rPr lang="en-US" b="1" dirty="0"/>
              <a:t>“My goal in life is to be as good of a person my dog already thinks I am.”  ~Author Unknown</a:t>
            </a:r>
          </a:p>
          <a:p>
            <a:endParaRPr lang="en-US" b="1" dirty="0"/>
          </a:p>
          <a:p>
            <a:pPr marL="0" indent="0">
              <a:buNone/>
            </a:pPr>
            <a:endParaRPr lang="en-US" b="1" dirty="0"/>
          </a:p>
        </p:txBody>
      </p:sp>
    </p:spTree>
    <p:extLst>
      <p:ext uri="{BB962C8B-B14F-4D97-AF65-F5344CB8AC3E}">
        <p14:creationId xmlns:p14="http://schemas.microsoft.com/office/powerpoint/2010/main" val="27288863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Connection: </a:t>
            </a:r>
            <a:r>
              <a:rPr lang="en-US" i="1" dirty="0" smtClean="0"/>
              <a:t>To Kill A Mockingbird</a:t>
            </a:r>
            <a:endParaRPr lang="en-US" dirty="0"/>
          </a:p>
        </p:txBody>
      </p:sp>
      <p:sp>
        <p:nvSpPr>
          <p:cNvPr id="3" name="Content Placeholder 2"/>
          <p:cNvSpPr>
            <a:spLocks noGrp="1"/>
          </p:cNvSpPr>
          <p:nvPr>
            <p:ph idx="1"/>
          </p:nvPr>
        </p:nvSpPr>
        <p:spPr/>
        <p:txBody>
          <a:bodyPr/>
          <a:lstStyle/>
          <a:p>
            <a:r>
              <a:rPr lang="en-US" dirty="0"/>
              <a:t>“</a:t>
            </a:r>
            <a:r>
              <a:rPr lang="en-US" i="1" dirty="0"/>
              <a:t>A mob's always made up of people, no matter what. Mr. Cunningham was part of a mob last night, but he was still a man. Every mob in every little Southern town is always made up of people you know--doesn't say much for them, does it?</a:t>
            </a:r>
            <a:r>
              <a:rPr lang="en-US" dirty="0"/>
              <a:t>” </a:t>
            </a:r>
          </a:p>
          <a:p>
            <a:pPr marL="0" indent="0">
              <a:buNone/>
            </a:pPr>
            <a:r>
              <a:rPr lang="en-US" dirty="0"/>
              <a:t>		-spoken by Atticus Finch in Harper Lee’s </a:t>
            </a:r>
            <a:r>
              <a:rPr lang="en-US" i="1" dirty="0"/>
              <a:t>To Kill A Mockingbird</a:t>
            </a:r>
            <a:endParaRPr lang="en-US" dirty="0"/>
          </a:p>
          <a:p>
            <a:endParaRPr lang="en-US" dirty="0"/>
          </a:p>
        </p:txBody>
      </p:sp>
      <p:pic>
        <p:nvPicPr>
          <p:cNvPr id="1028" name="Picture 4" descr="http://40.media.tumblr.com/f2630412a8e1c2c774b2b4c2d02bd8f7/tumblr_neks01wefR1rq7is2o1_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09210">
            <a:off x="9472126" y="3303265"/>
            <a:ext cx="2140413" cy="3159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7063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a:xfrm>
            <a:off x="646386" y="2333297"/>
            <a:ext cx="11240814" cy="4398579"/>
          </a:xfrm>
        </p:spPr>
        <p:txBody>
          <a:bodyPr>
            <a:normAutofit/>
          </a:bodyPr>
          <a:lstStyle/>
          <a:p>
            <a:r>
              <a:rPr lang="en-US" b="1" dirty="0"/>
              <a:t>“I hope I shall possess firmness and virtue enough to maintain what I consider the most enviable of all titles, the character of an honest man.” ~George </a:t>
            </a:r>
            <a:r>
              <a:rPr lang="en-US" b="1" dirty="0" smtClean="0"/>
              <a:t>Washington</a:t>
            </a:r>
            <a:endParaRPr lang="en-US" b="1" dirty="0"/>
          </a:p>
          <a:p>
            <a:r>
              <a:rPr lang="en-US" b="1" dirty="0"/>
              <a:t> “Rule #1:  Use your good judgment in all situations.  There will be no additional rules.”  ~Nordstrom's Employee </a:t>
            </a:r>
            <a:r>
              <a:rPr lang="en-US" b="1" dirty="0" smtClean="0"/>
              <a:t>Handbook</a:t>
            </a:r>
            <a:endParaRPr lang="en-US" b="1" dirty="0"/>
          </a:p>
          <a:p>
            <a:r>
              <a:rPr lang="en-US" b="1" dirty="0"/>
              <a:t>“If we are ever in doubt about what to do, it is a good rule to ask ourselves what we shall wish on the morrow that we had done.”  ~John </a:t>
            </a:r>
            <a:r>
              <a:rPr lang="en-US" b="1" dirty="0" smtClean="0"/>
              <a:t>Lubbock</a:t>
            </a:r>
            <a:endParaRPr lang="en-US" b="1" dirty="0"/>
          </a:p>
          <a:p>
            <a:r>
              <a:rPr lang="en-US" b="1" dirty="0"/>
              <a:t>“I have fancied myself a rebel, but at every critical moment of my life, I have been exactly the child my parents raised.” </a:t>
            </a:r>
            <a:r>
              <a:rPr lang="en-US" b="1" dirty="0" smtClean="0"/>
              <a:t>~</a:t>
            </a:r>
            <a:r>
              <a:rPr lang="en-US" b="1" dirty="0"/>
              <a:t>Robert </a:t>
            </a:r>
            <a:r>
              <a:rPr lang="en-US" b="1" dirty="0" err="1" smtClean="0"/>
              <a:t>Brault</a:t>
            </a:r>
            <a:endParaRPr lang="en-US" b="1" dirty="0"/>
          </a:p>
          <a:p>
            <a:r>
              <a:rPr lang="en-US" b="1" dirty="0"/>
              <a:t>“We are the change we want to happen and you are the leaders we have been waiting for</a:t>
            </a:r>
            <a:r>
              <a:rPr lang="en-US" b="1" dirty="0" smtClean="0"/>
              <a:t>.” </a:t>
            </a:r>
            <a:r>
              <a:rPr lang="en-US" b="1" dirty="0"/>
              <a:t>– Mahatma </a:t>
            </a:r>
            <a:r>
              <a:rPr lang="en-US" b="1" dirty="0" smtClean="0"/>
              <a:t>Gandhi</a:t>
            </a:r>
            <a:endParaRPr lang="en-US" b="1" dirty="0"/>
          </a:p>
          <a:p>
            <a:r>
              <a:rPr lang="en-US" b="1" dirty="0"/>
              <a:t>“One does evil enough when one does nothing good.”  ~German </a:t>
            </a:r>
            <a:r>
              <a:rPr lang="en-US" b="1" dirty="0" smtClean="0"/>
              <a:t>Proverb</a:t>
            </a:r>
            <a:endParaRPr lang="en-US" b="1" dirty="0"/>
          </a:p>
          <a:p>
            <a:r>
              <a:rPr lang="en-US" b="1" dirty="0"/>
              <a:t> “Quality means doing it right when no one is looking.”  ~Henry </a:t>
            </a:r>
            <a:r>
              <a:rPr lang="en-US" b="1" dirty="0" smtClean="0"/>
              <a:t>Ford</a:t>
            </a:r>
            <a:endParaRPr lang="en-US" b="1" dirty="0"/>
          </a:p>
          <a:p>
            <a:endParaRPr lang="en-US" b="1" dirty="0"/>
          </a:p>
          <a:p>
            <a:endParaRPr lang="en-US" b="1" dirty="0"/>
          </a:p>
        </p:txBody>
      </p:sp>
    </p:spTree>
    <p:extLst>
      <p:ext uri="{BB962C8B-B14F-4D97-AF65-F5344CB8AC3E}">
        <p14:creationId xmlns:p14="http://schemas.microsoft.com/office/powerpoint/2010/main" val="8815418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a:xfrm>
            <a:off x="1154954" y="2603499"/>
            <a:ext cx="8825659" cy="4054877"/>
          </a:xfrm>
        </p:spPr>
        <p:txBody>
          <a:bodyPr>
            <a:normAutofit/>
          </a:bodyPr>
          <a:lstStyle/>
          <a:p>
            <a:r>
              <a:rPr lang="en-US" b="1" dirty="0"/>
              <a:t>“There's a lot of ugly things in this world, son. I wish I could keep '</a:t>
            </a:r>
            <a:r>
              <a:rPr lang="en-US" b="1" dirty="0" err="1"/>
              <a:t>em</a:t>
            </a:r>
            <a:r>
              <a:rPr lang="en-US" b="1" dirty="0"/>
              <a:t> all away from you. That's never possible</a:t>
            </a:r>
            <a:r>
              <a:rPr lang="en-US" b="1" dirty="0" smtClean="0"/>
              <a:t>."- </a:t>
            </a:r>
            <a:r>
              <a:rPr lang="en-US" b="1" dirty="0"/>
              <a:t>spoken by Atticus Finch, by Harper Lee, To Kill a </a:t>
            </a:r>
            <a:r>
              <a:rPr lang="en-US" b="1" dirty="0" smtClean="0"/>
              <a:t>Mockingbird</a:t>
            </a:r>
            <a:endParaRPr lang="en-US" b="1" dirty="0"/>
          </a:p>
          <a:p>
            <a:r>
              <a:rPr lang="en-US" b="1" dirty="0" smtClean="0"/>
              <a:t>“</a:t>
            </a:r>
            <a:r>
              <a:rPr lang="en-US" b="1" dirty="0"/>
              <a:t>Every job is a self-portrait of the person who does it.  Autograph your work with excellence.”  </a:t>
            </a:r>
            <a:r>
              <a:rPr lang="en-US" b="1" dirty="0" smtClean="0"/>
              <a:t>-Author Unknown</a:t>
            </a:r>
            <a:endParaRPr lang="en-US" b="1" dirty="0"/>
          </a:p>
          <a:p>
            <a:r>
              <a:rPr lang="en-US" b="1" dirty="0"/>
              <a:t>“Every wrong seems possible today, and is accepted.  I don't accept it.”  ~Pablo </a:t>
            </a:r>
            <a:r>
              <a:rPr lang="en-US" b="1" dirty="0" smtClean="0"/>
              <a:t>Casals</a:t>
            </a:r>
          </a:p>
          <a:p>
            <a:r>
              <a:rPr lang="en-US" b="1" dirty="0" smtClean="0"/>
              <a:t>“The stories we love best live in us forever.” – J.K. Rowling</a:t>
            </a:r>
            <a:endParaRPr lang="en-US" b="1" dirty="0"/>
          </a:p>
          <a:p>
            <a:r>
              <a:rPr lang="en-US" b="1" dirty="0"/>
              <a:t> “The measure of a man's real character is what he would do if he knew he never would be found out.” ~Thomas Babington Macaulay</a:t>
            </a:r>
          </a:p>
          <a:p>
            <a:r>
              <a:rPr lang="en-US" b="1" dirty="0"/>
              <a:t>“Live in such a way that you would not be ashamed to sell your parrot to the town gossip.”  ~Will Rogers</a:t>
            </a:r>
          </a:p>
          <a:p>
            <a:endParaRPr lang="en-US" b="1" dirty="0"/>
          </a:p>
          <a:p>
            <a:endParaRPr lang="en-US" b="1" dirty="0"/>
          </a:p>
        </p:txBody>
      </p:sp>
    </p:spTree>
    <p:extLst>
      <p:ext uri="{BB962C8B-B14F-4D97-AF65-F5344CB8AC3E}">
        <p14:creationId xmlns:p14="http://schemas.microsoft.com/office/powerpoint/2010/main" val="21209143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from the Novel</a:t>
            </a:r>
            <a:endParaRPr lang="en-US" dirty="0"/>
          </a:p>
        </p:txBody>
      </p:sp>
      <p:sp>
        <p:nvSpPr>
          <p:cNvPr id="3" name="Content Placeholder 2"/>
          <p:cNvSpPr>
            <a:spLocks noGrp="1"/>
          </p:cNvSpPr>
          <p:nvPr>
            <p:ph idx="1"/>
          </p:nvPr>
        </p:nvSpPr>
        <p:spPr/>
        <p:txBody>
          <a:bodyPr/>
          <a:lstStyle/>
          <a:p>
            <a:r>
              <a:rPr lang="en-US" b="1" i="1" dirty="0"/>
              <a:t>“Ralph too was fighting to get near, to get a handful of that brown vulnerable flesh. The desire to squeeze and hurt was over-mastering.” (Chapter 7)</a:t>
            </a:r>
            <a:endParaRPr lang="en-US" dirty="0"/>
          </a:p>
          <a:p>
            <a:r>
              <a:rPr lang="en-US" b="1" i="1" dirty="0"/>
              <a:t>“They found themselves eager to take a place in this demented but partly secure society.” (Chapter 9)</a:t>
            </a:r>
            <a:endParaRPr lang="en-US" dirty="0"/>
          </a:p>
          <a:p>
            <a:r>
              <a:rPr lang="en-US" b="1" i="1" dirty="0"/>
              <a:t>Piggy says, “You were outside.  Outside of the circle. You never really came in. Didn’t you see what we-what they did?” “Don’t let on that we was in the dance.” (Chapter 10)</a:t>
            </a:r>
            <a:endParaRPr lang="en-US" dirty="0"/>
          </a:p>
          <a:p>
            <a:endParaRPr lang="en-US" dirty="0"/>
          </a:p>
        </p:txBody>
      </p:sp>
    </p:spTree>
    <p:extLst>
      <p:ext uri="{BB962C8B-B14F-4D97-AF65-F5344CB8AC3E}">
        <p14:creationId xmlns:p14="http://schemas.microsoft.com/office/powerpoint/2010/main" val="22057064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 Clip</a:t>
            </a:r>
            <a:endParaRPr lang="en-US" dirty="0"/>
          </a:p>
        </p:txBody>
      </p:sp>
      <p:sp>
        <p:nvSpPr>
          <p:cNvPr id="3" name="Content Placeholder 2"/>
          <p:cNvSpPr>
            <a:spLocks noGrp="1"/>
          </p:cNvSpPr>
          <p:nvPr>
            <p:ph idx="1"/>
          </p:nvPr>
        </p:nvSpPr>
        <p:spPr/>
        <p:txBody>
          <a:bodyPr>
            <a:normAutofit/>
          </a:bodyPr>
          <a:lstStyle/>
          <a:p>
            <a:endParaRPr lang="en-US" dirty="0"/>
          </a:p>
          <a:p>
            <a:pPr marL="0" indent="0">
              <a:buNone/>
            </a:pPr>
            <a:r>
              <a:rPr lang="en-US" dirty="0" smtClean="0"/>
              <a:t>Watch </a:t>
            </a:r>
            <a:r>
              <a:rPr lang="en-US" dirty="0"/>
              <a:t>“YouTube” Video called “</a:t>
            </a:r>
            <a:r>
              <a:rPr lang="en-US" i="1" dirty="0"/>
              <a:t>Lord of the Flies</a:t>
            </a:r>
            <a:r>
              <a:rPr lang="en-US" dirty="0"/>
              <a:t> Music Video by Clint Marshall</a:t>
            </a:r>
            <a:r>
              <a:rPr lang="en-US" dirty="0" smtClean="0"/>
              <a:t>”</a:t>
            </a:r>
            <a:endParaRPr lang="en-US" dirty="0"/>
          </a:p>
          <a:p>
            <a:r>
              <a:rPr lang="en-US" dirty="0"/>
              <a:t>This video shows Simon’s death scene (Chapter 9 </a:t>
            </a:r>
            <a:r>
              <a:rPr lang="en-US" b="1" i="1" dirty="0"/>
              <a:t>LOF</a:t>
            </a:r>
            <a:r>
              <a:rPr lang="en-US" dirty="0"/>
              <a:t>)</a:t>
            </a:r>
          </a:p>
          <a:p>
            <a:r>
              <a:rPr lang="en-US" dirty="0"/>
              <a:t>Notice the savageness and chaotic scenes depicted from the novel and how the scenes from this video and the novel are similar to the real-life scenes we’ll see later in this lesson</a:t>
            </a:r>
            <a:r>
              <a:rPr lang="en-US" dirty="0" smtClean="0"/>
              <a:t>.</a:t>
            </a:r>
          </a:p>
          <a:p>
            <a:endParaRPr lang="en-US" dirty="0"/>
          </a:p>
          <a:p>
            <a:r>
              <a:rPr lang="en-US" u="sng" dirty="0">
                <a:hlinkClick r:id="rId2"/>
              </a:rPr>
              <a:t>http://www.youtube.com/watch?v=LiDjXO12EtQ</a:t>
            </a:r>
            <a:endParaRPr lang="en-US" dirty="0"/>
          </a:p>
          <a:p>
            <a:endParaRPr lang="en-US" dirty="0"/>
          </a:p>
        </p:txBody>
      </p:sp>
    </p:spTree>
    <p:extLst>
      <p:ext uri="{BB962C8B-B14F-4D97-AF65-F5344CB8AC3E}">
        <p14:creationId xmlns:p14="http://schemas.microsoft.com/office/powerpoint/2010/main" val="32659880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Mob Mentality</a:t>
            </a:r>
            <a:endParaRPr lang="en-US" dirty="0"/>
          </a:p>
        </p:txBody>
      </p:sp>
      <p:sp>
        <p:nvSpPr>
          <p:cNvPr id="3" name="Content Placeholder 2"/>
          <p:cNvSpPr>
            <a:spLocks noGrp="1"/>
          </p:cNvSpPr>
          <p:nvPr>
            <p:ph idx="1"/>
          </p:nvPr>
        </p:nvSpPr>
        <p:spPr/>
        <p:txBody>
          <a:bodyPr/>
          <a:lstStyle/>
          <a:p>
            <a:r>
              <a:rPr lang="en-US" b="1" dirty="0"/>
              <a:t>What is the mob mentality?</a:t>
            </a:r>
            <a:endParaRPr lang="en-US" dirty="0"/>
          </a:p>
          <a:p>
            <a:r>
              <a:rPr lang="en-US" dirty="0"/>
              <a:t>Simply put, the mob mentality refers to the idea that people behave differently when in groups than they do when they are alone. People often follow the behaviors of the majority in order to feel safer and to avoid conflict</a:t>
            </a:r>
          </a:p>
          <a:p>
            <a:r>
              <a:rPr lang="en-US" dirty="0"/>
              <a:t>Mob Mentality is also known as: “group behavior,” “herd behavior,” and “group think.”</a:t>
            </a:r>
          </a:p>
          <a:p>
            <a:endParaRPr lang="en-US" dirty="0"/>
          </a:p>
        </p:txBody>
      </p:sp>
    </p:spTree>
    <p:extLst>
      <p:ext uri="{BB962C8B-B14F-4D97-AF65-F5344CB8AC3E}">
        <p14:creationId xmlns:p14="http://schemas.microsoft.com/office/powerpoint/2010/main" val="37683087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Mob Mentality?</a:t>
            </a:r>
            <a:endParaRPr lang="en-US" dirty="0"/>
          </a:p>
        </p:txBody>
      </p:sp>
      <p:sp>
        <p:nvSpPr>
          <p:cNvPr id="3" name="Content Placeholder 2"/>
          <p:cNvSpPr>
            <a:spLocks noGrp="1"/>
          </p:cNvSpPr>
          <p:nvPr>
            <p:ph idx="1"/>
          </p:nvPr>
        </p:nvSpPr>
        <p:spPr>
          <a:xfrm>
            <a:off x="693684" y="2286000"/>
            <a:ext cx="10578662" cy="4572000"/>
          </a:xfrm>
        </p:spPr>
        <p:txBody>
          <a:bodyPr>
            <a:normAutofit/>
          </a:bodyPr>
          <a:lstStyle/>
          <a:p>
            <a:r>
              <a:rPr lang="en-US" b="1" dirty="0"/>
              <a:t>There are a number of explanations for mob mentality within social psychology. These include:</a:t>
            </a:r>
          </a:p>
          <a:p>
            <a:r>
              <a:rPr lang="en-US" dirty="0"/>
              <a:t>Deindividuation – when people are part of a group, they experience a loss of self-awareness.</a:t>
            </a:r>
            <a:endParaRPr lang="en-US" b="1" dirty="0"/>
          </a:p>
          <a:p>
            <a:r>
              <a:rPr lang="en-US" dirty="0"/>
              <a:t>Identity – when people are part of a group, they can lose their sense of individual identity.</a:t>
            </a:r>
            <a:endParaRPr lang="en-US" b="1" dirty="0"/>
          </a:p>
          <a:p>
            <a:r>
              <a:rPr lang="en-US" dirty="0"/>
              <a:t>Emotions – being part of a group can lead to heightened emotional states, be that excitement, anger, hostility, etc.</a:t>
            </a:r>
            <a:endParaRPr lang="en-US" b="1" dirty="0"/>
          </a:p>
          <a:p>
            <a:r>
              <a:rPr lang="en-US" dirty="0"/>
              <a:t>Acceptability – behaviors that are usually seen as unacceptable suddenly become acceptable when others within a group are seen to be carrying them out.</a:t>
            </a:r>
            <a:endParaRPr lang="en-US" b="1" dirty="0"/>
          </a:p>
          <a:p>
            <a:r>
              <a:rPr lang="en-US" dirty="0"/>
              <a:t>Anonymity – people feel anonymous within a large group, which reduces their sense of responsibility and accountability.</a:t>
            </a:r>
            <a:endParaRPr lang="en-US" b="1" dirty="0"/>
          </a:p>
          <a:p>
            <a:r>
              <a:rPr lang="en-US" dirty="0"/>
              <a:t>Diffusion of Responsibility – being part of a group creates the perception that violent or unacceptable behavior is not a personal </a:t>
            </a:r>
            <a:r>
              <a:rPr lang="en-US" dirty="0" smtClean="0"/>
              <a:t>responsibility, </a:t>
            </a:r>
            <a:r>
              <a:rPr lang="en-US" dirty="0"/>
              <a:t>but a group responsibility. </a:t>
            </a:r>
            <a:endParaRPr lang="en-US" b="1" dirty="0"/>
          </a:p>
        </p:txBody>
      </p:sp>
    </p:spTree>
    <p:extLst>
      <p:ext uri="{BB962C8B-B14F-4D97-AF65-F5344CB8AC3E}">
        <p14:creationId xmlns:p14="http://schemas.microsoft.com/office/powerpoint/2010/main" val="21215068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you watch:</a:t>
            </a:r>
            <a:endParaRPr lang="en-US" dirty="0"/>
          </a:p>
        </p:txBody>
      </p:sp>
      <p:sp>
        <p:nvSpPr>
          <p:cNvPr id="3" name="Content Placeholder 2"/>
          <p:cNvSpPr>
            <a:spLocks noGrp="1"/>
          </p:cNvSpPr>
          <p:nvPr>
            <p:ph idx="1"/>
          </p:nvPr>
        </p:nvSpPr>
        <p:spPr/>
        <p:txBody>
          <a:bodyPr/>
          <a:lstStyle/>
          <a:p>
            <a:r>
              <a:rPr lang="en-US" dirty="0" smtClean="0"/>
              <a:t>Think about images that you see in the videos that remind you of scenes from </a:t>
            </a:r>
            <a:r>
              <a:rPr lang="en-US" b="1" i="1" dirty="0" smtClean="0"/>
              <a:t>LOF</a:t>
            </a:r>
            <a:r>
              <a:rPr lang="en-US" dirty="0" smtClean="0"/>
              <a:t>. </a:t>
            </a:r>
          </a:p>
          <a:p>
            <a:r>
              <a:rPr lang="en-US" dirty="0" smtClean="0"/>
              <a:t>After each video, you will either share this verbally with Mr. Ferguson or write them down to share later.</a:t>
            </a:r>
          </a:p>
          <a:p>
            <a:r>
              <a:rPr lang="en-US" b="1" dirty="0" smtClean="0"/>
              <a:t>My goals for you for this unit are</a:t>
            </a:r>
            <a:r>
              <a:rPr lang="en-US" dirty="0" smtClean="0"/>
              <a:t>: </a:t>
            </a:r>
          </a:p>
          <a:p>
            <a:pPr lvl="6"/>
            <a:r>
              <a:rPr lang="en-US" sz="1800" dirty="0" smtClean="0"/>
              <a:t>For you to make connections between text and real world.</a:t>
            </a:r>
          </a:p>
          <a:p>
            <a:pPr lvl="6"/>
            <a:r>
              <a:rPr lang="en-US" sz="1800" dirty="0" smtClean="0"/>
              <a:t>For you to understand how / why this happens so that you can be someone who prevents this from happening.</a:t>
            </a:r>
            <a:endParaRPr lang="en-US" sz="1800" dirty="0"/>
          </a:p>
        </p:txBody>
      </p:sp>
    </p:spTree>
    <p:extLst>
      <p:ext uri="{BB962C8B-B14F-4D97-AF65-F5344CB8AC3E}">
        <p14:creationId xmlns:p14="http://schemas.microsoft.com/office/powerpoint/2010/main" val="24183364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Mob Mentality</a:t>
            </a:r>
            <a:endParaRPr lang="en-US" dirty="0"/>
          </a:p>
        </p:txBody>
      </p:sp>
      <p:sp>
        <p:nvSpPr>
          <p:cNvPr id="3" name="Content Placeholder 2"/>
          <p:cNvSpPr>
            <a:spLocks noGrp="1"/>
          </p:cNvSpPr>
          <p:nvPr>
            <p:ph idx="1"/>
          </p:nvPr>
        </p:nvSpPr>
        <p:spPr/>
        <p:txBody>
          <a:bodyPr/>
          <a:lstStyle/>
          <a:p>
            <a:r>
              <a:rPr lang="en-US" dirty="0" smtClean="0"/>
              <a:t>Even in a comedy skit, notice how scary mobs be </a:t>
            </a:r>
            <a:r>
              <a:rPr lang="en-US" dirty="0"/>
              <a:t>for </a:t>
            </a:r>
            <a:r>
              <a:rPr lang="en-US" dirty="0" smtClean="0"/>
              <a:t>the people who are “victims.”</a:t>
            </a:r>
            <a:endParaRPr lang="en-US" dirty="0"/>
          </a:p>
          <a:p>
            <a:r>
              <a:rPr lang="en-US" dirty="0"/>
              <a:t>	</a:t>
            </a:r>
            <a:r>
              <a:rPr lang="en-US" dirty="0" smtClean="0"/>
              <a:t>YouTube</a:t>
            </a:r>
            <a:r>
              <a:rPr lang="en-US" dirty="0"/>
              <a:t>: “Mob Mentality in Japan” (Japanese mob prank)</a:t>
            </a:r>
          </a:p>
          <a:p>
            <a:r>
              <a:rPr lang="en-US" dirty="0"/>
              <a:t>*(1:45)		</a:t>
            </a:r>
            <a:r>
              <a:rPr lang="en-US" u="sng" dirty="0">
                <a:hlinkClick r:id="rId2"/>
              </a:rPr>
              <a:t>http://www.youtube.com/watch?v=TpuH0eZv86g</a:t>
            </a:r>
            <a:endParaRPr lang="en-US" dirty="0"/>
          </a:p>
          <a:p>
            <a:r>
              <a:rPr lang="en-US" dirty="0"/>
              <a:t>*(5:57)		</a:t>
            </a:r>
            <a:r>
              <a:rPr lang="en-US" u="sng" dirty="0">
                <a:hlinkClick r:id="rId3"/>
              </a:rPr>
              <a:t>https://</a:t>
            </a:r>
            <a:r>
              <a:rPr lang="en-US" u="sng" dirty="0" smtClean="0">
                <a:hlinkClick r:id="rId3"/>
              </a:rPr>
              <a:t>www.youtube.com/watch?v=VGW-cfP3CqE</a:t>
            </a:r>
            <a:endParaRPr lang="en-US" u="sng" dirty="0" smtClean="0"/>
          </a:p>
          <a:p>
            <a:endParaRPr lang="en-US" dirty="0"/>
          </a:p>
        </p:txBody>
      </p:sp>
    </p:spTree>
    <p:extLst>
      <p:ext uri="{BB962C8B-B14F-4D97-AF65-F5344CB8AC3E}">
        <p14:creationId xmlns:p14="http://schemas.microsoft.com/office/powerpoint/2010/main" val="8043526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601</TotalTime>
  <Words>2429</Words>
  <Application>Microsoft Office PowerPoint</Application>
  <PresentationFormat>Widescreen</PresentationFormat>
  <Paragraphs>233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Century Gothic</vt:lpstr>
      <vt:lpstr>Wingdings 3</vt:lpstr>
      <vt:lpstr>Ion Boardroom</vt:lpstr>
      <vt:lpstr>Lord of the Flies:  The Power of the Mob Mentality</vt:lpstr>
      <vt:lpstr>Film Connection: The Hangover</vt:lpstr>
      <vt:lpstr>Literary Connection: To Kill A Mockingbird</vt:lpstr>
      <vt:lpstr>Examples from the Novel</vt:lpstr>
      <vt:lpstr>Film Clip</vt:lpstr>
      <vt:lpstr>The Mob Mentality</vt:lpstr>
      <vt:lpstr>What Causes Mob Mentality?</vt:lpstr>
      <vt:lpstr>As you watch:</vt:lpstr>
      <vt:lpstr>Examples of Mob Mentality</vt:lpstr>
      <vt:lpstr>Mob Mentality and Frustration</vt:lpstr>
      <vt:lpstr>Mob Mentality and Consumerism</vt:lpstr>
      <vt:lpstr>Mob Mentality &amp; Cyber Space: Flash Mobs</vt:lpstr>
      <vt:lpstr>Flash Mobs Turned Bad: (Like the Pig-Hunt Re-Enactments from LOF)</vt:lpstr>
      <vt:lpstr>Flash Mob Robberies</vt:lpstr>
      <vt:lpstr>Cyber Mobs</vt:lpstr>
      <vt:lpstr>Cyber Mobs</vt:lpstr>
      <vt:lpstr>Sporting Events: Let’s Go!!!</vt:lpstr>
      <vt:lpstr>Sometimes reactions to big wins gets a little crazy!</vt:lpstr>
      <vt:lpstr>What happens when the conch shatters?</vt:lpstr>
      <vt:lpstr>How Can We Stop the Mobs?</vt:lpstr>
      <vt:lpstr>How Can We Stop the Mobs?</vt:lpstr>
      <vt:lpstr>To Kill A Mockingbird</vt:lpstr>
      <vt:lpstr>What Can You Learn</vt:lpstr>
      <vt:lpstr>Making Connections</vt:lpstr>
      <vt:lpstr>Quotes</vt:lpstr>
      <vt:lpstr>Quotes</vt:lpstr>
      <vt:lpstr>Quotes</vt:lpstr>
      <vt:lpstr>Quotes</vt:lpstr>
      <vt:lpstr>Quotes</vt:lpstr>
      <vt:lpstr>Quotes</vt:lpstr>
      <vt:lpstr>Quotes</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  The Power of the Mob Mentality</dc:title>
  <dc:creator>jferguson</dc:creator>
  <cp:lastModifiedBy>Jeffrey Ferguson</cp:lastModifiedBy>
  <cp:revision>58</cp:revision>
  <cp:lastPrinted>2017-11-20T16:12:37Z</cp:lastPrinted>
  <dcterms:created xsi:type="dcterms:W3CDTF">2015-11-13T15:42:43Z</dcterms:created>
  <dcterms:modified xsi:type="dcterms:W3CDTF">2017-11-20T16:52:51Z</dcterms:modified>
</cp:coreProperties>
</file>