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73" r:id="rId9"/>
    <p:sldId id="264" r:id="rId10"/>
    <p:sldId id="265" r:id="rId11"/>
    <p:sldId id="266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8051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4737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9655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80922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0859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8758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2901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545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4366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0539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0708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96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43631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95851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822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sp>
          <p:nvSpPr>
            <p:cNvPr id="24" name="Shape 24"/>
            <p:cNvSpPr/>
            <p:nvPr/>
          </p:nvSpPr>
          <p:spPr>
            <a:xfrm>
              <a:off x="0" y="-7862"/>
              <a:ext cx="863599" cy="5698066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78"/>
                  </a:moveTo>
                  <a:lnTo>
                    <a:pt x="120000" y="0"/>
                  </a:lnTo>
                  <a:lnTo>
                    <a:pt x="120000" y="356"/>
                  </a:lnTo>
                  <a:lnTo>
                    <a:pt x="0" y="120000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chemeClr val="accent1">
                <a:alpha val="69803"/>
              </a:schemeClr>
            </a:solidFill>
            <a:ln>
              <a:noFill/>
            </a:ln>
          </p:spPr>
        </p:sp>
        <p:cxnSp>
          <p:nvCxnSpPr>
            <p:cNvPr id="25" name="Shape 25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" name="Shape 26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" name="Shape 27"/>
            <p:cNvSpPr/>
            <p:nvPr/>
          </p:nvSpPr>
          <p:spPr>
            <a:xfrm>
              <a:off x="9181475" y="-8466"/>
              <a:ext cx="300734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28" name="Shape 28"/>
            <p:cNvSpPr/>
            <p:nvPr/>
          </p:nvSpPr>
          <p:spPr>
            <a:xfrm>
              <a:off x="9603442" y="-8466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name="adj" fmla="val 100000"/>
              </a:avLst>
            </a:prstGeom>
            <a:solidFill>
              <a:srgbClr val="2E75B5">
                <a:alpha val="65882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9334500" y="-8466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75B5">
                <a:alpha val="49803"/>
              </a:srgb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898729" y="-8466"/>
              <a:ext cx="1290093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32" name="Shape 32"/>
            <p:cNvSpPr/>
            <p:nvPr/>
          </p:nvSpPr>
          <p:spPr>
            <a:xfrm>
              <a:off x="10938999" y="-8466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5A11">
                <a:alpha val="80000"/>
              </a:srgbClr>
            </a:solidFill>
            <a:ln>
              <a:noFill/>
            </a:ln>
          </p:spPr>
        </p:sp>
        <p:sp>
          <p:nvSpPr>
            <p:cNvPr id="33" name="Shape 33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name="adj" fmla="val 100000"/>
              </a:avLst>
            </a:prstGeom>
            <a:solidFill>
              <a:srgbClr val="2E75B5">
                <a:alpha val="65882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5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366138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9CC2E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9CC2E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9CC2E5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9CC2E5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2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 rot="5400000">
            <a:off x="5994318" y="2582952"/>
            <a:ext cx="5251450" cy="1304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8" cy="1826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4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4184035" cy="38807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5089969" y="2160589"/>
            <a:ext cx="4184033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75745" y="2737244"/>
            <a:ext cx="4185622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3"/>
          </p:nvPr>
        </p:nvSpPr>
        <p:spPr>
          <a:xfrm>
            <a:off x="5088382" y="2160983"/>
            <a:ext cx="418561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4"/>
          </p:nvPr>
        </p:nvSpPr>
        <p:spPr>
          <a:xfrm>
            <a:off x="5088383" y="2737244"/>
            <a:ext cx="4185616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677333" y="1498604"/>
            <a:ext cx="3854527" cy="1278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0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760460" y="514924"/>
            <a:ext cx="4513540" cy="5526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677333" y="2777068"/>
            <a:ext cx="3854527" cy="25844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063" marR="0" lvl="1" indent="-1256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126" marR="0" lvl="2" indent="-1242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189" marR="0" lvl="3" indent="-1228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251" marR="0" lvl="4" indent="-1215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5314" marR="0" lvl="5" indent="-1201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2377" marR="0" lvl="6" indent="-1187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199440" marR="0" lvl="7" indent="-117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6503" marR="0" lvl="8" indent="-1160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7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4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2"/>
          </p:nvPr>
        </p:nvSpPr>
        <p:spPr>
          <a:xfrm>
            <a:off x="677333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7" name="Shape 7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" name="Shape 8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w="9525" cap="flat" cmpd="sng">
              <a:solidFill>
                <a:schemeClr val="accent1">
                  <a:alpha val="6980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9" name="Shape 9"/>
            <p:cNvSpPr/>
            <p:nvPr/>
          </p:nvSpPr>
          <p:spPr>
            <a:xfrm>
              <a:off x="9181475" y="-8466"/>
              <a:ext cx="300734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35686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9603442" y="-8466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Shape 11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name="adj" fmla="val 100000"/>
              </a:avLst>
            </a:prstGeom>
            <a:solidFill>
              <a:srgbClr val="2E75B5">
                <a:alpha val="65882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9334500" y="-8466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E75B5">
                <a:alpha val="4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898729" y="-8466"/>
              <a:ext cx="1290093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chemeClr val="accent2">
                <a:alpha val="69803"/>
              </a:scheme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938999" y="-8466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55A11">
                <a:alpha val="80000"/>
              </a:srgbClr>
            </a:solidFill>
            <a:ln>
              <a:noFill/>
            </a:ln>
          </p:spPr>
        </p:sp>
        <p:sp>
          <p:nvSpPr>
            <p:cNvPr id="15" name="Shape 15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name="adj" fmla="val 100000"/>
              </a:avLst>
            </a:prstGeom>
            <a:solidFill>
              <a:srgbClr val="2E75B5">
                <a:alpha val="65882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69803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lvl="1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lvl="2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lvl="3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lvl="4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lvl="5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lvl="6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lvl="7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lvl="8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●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  <a:endParaRPr lang="en-US" sz="900" b="0" i="0" u="none" strike="noStrike" cap="non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ferguson@wcpss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ferguson@wcpss.net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54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English </a:t>
            </a:r>
            <a:r>
              <a:rPr lang="en-US" sz="5400" b="0" i="0" u="none" strike="noStrike" cap="none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I</a:t>
            </a:r>
            <a:endParaRPr lang="en-US" sz="54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subTitle" idx="1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  <a:t>Scott Ferguson</a:t>
            </a:r>
          </a:p>
          <a:p>
            <a: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(</a:t>
            </a:r>
            <a:r>
              <a:rPr lang="en-US" sz="1800" b="0" i="0" u="none" strike="noStrike" cap="none" dirty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jferguson@wcpss.net</a:t>
            </a:r>
            <a:r>
              <a:rPr lang="en-US" sz="1800" b="0" i="0" u="none" strike="noStrike" cap="none" dirty="0" smtClean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  <a:endParaRPr lang="en-US" dirty="0"/>
          </a:p>
          <a:p>
            <a:pPr marL="0" marR="0" lvl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0" i="0" u="none" strike="noStrike" cap="none" dirty="0" smtClean="0">
                <a:solidFill>
                  <a:schemeClr val="tx1"/>
                </a:solidFill>
                <a:latin typeface="Trebuchet MS"/>
                <a:ea typeface="Trebuchet MS"/>
                <a:cs typeface="Trebuchet MS"/>
                <a:sym typeface="Trebuchet MS"/>
              </a:rPr>
              <a:t>ApexFerg.weebly.com</a:t>
            </a:r>
            <a:endParaRPr lang="en-US" sz="1800" b="0" i="0" u="none" strike="noStrike" cap="none" dirty="0">
              <a:solidFill>
                <a:schemeClr val="tx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ApexFerg.weebly.com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 are expected check with this site for due dates. </a:t>
            </a:r>
            <a:endParaRPr lang="en-US" sz="18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None/>
            </a:pPr>
            <a:endParaRPr lang="en-US"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If a student is absent, he/she is expected to use my website to keep up with assignments. </a:t>
            </a:r>
            <a:endParaRPr lang="en-US" sz="18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None/>
            </a:pPr>
            <a:endParaRPr lang="en-US"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All student rubrics, assignments, and due dates will be posted on this website too</a:t>
            </a: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None/>
            </a:pPr>
            <a:endParaRPr lang="en-US" sz="18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/>
            <a:r>
              <a:rPr lang="en-US" dirty="0" smtClean="0">
                <a:solidFill>
                  <a:schemeClr val="dk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15-20 minutes of free </a:t>
            </a:r>
            <a:r>
              <a:rPr lang="en-US" dirty="0">
                <a:solidFill>
                  <a:schemeClr val="dk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reading is </a:t>
            </a:r>
            <a:r>
              <a:rPr lang="en-US" dirty="0" smtClean="0">
                <a:solidFill>
                  <a:schemeClr val="dk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a homework expectation </a:t>
            </a:r>
            <a:r>
              <a:rPr lang="en-US">
                <a:solidFill>
                  <a:schemeClr val="dk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for </a:t>
            </a:r>
            <a:r>
              <a:rPr lang="en-US" smtClean="0">
                <a:solidFill>
                  <a:schemeClr val="dk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any </a:t>
            </a:r>
            <a:r>
              <a:rPr lang="en-US" dirty="0">
                <a:solidFill>
                  <a:schemeClr val="dk1"/>
                </a:solidFill>
                <a:latin typeface="Trebuchet MS" panose="020B0603020202020204" pitchFamily="34" charset="0"/>
                <a:ea typeface="Times New Roman"/>
                <a:cs typeface="Times New Roman"/>
                <a:sym typeface="Times New Roman"/>
              </a:rPr>
              <a:t>nights that students aren’t specifically assigned other work.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Grading:</a:t>
            </a:r>
            <a:endParaRPr lang="en-US" sz="36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77325" y="1199050"/>
            <a:ext cx="9836400" cy="552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-698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US" i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 Grades are on a 100 point scale</a:t>
            </a: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Larger assignments will count as double / triple grades.</a:t>
            </a: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endParaRPr lang="en-US" i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Homework / Class Participation will start off with a 100 each quarter.</a:t>
            </a: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Points will be deducted when assignments aren’t thoroughly completed.</a:t>
            </a: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endParaRPr lang="en-US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30300" lvl="0" indent="-2857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Reading will count as a separate grade. </a:t>
            </a:r>
          </a:p>
          <a:p>
            <a:pPr marL="1130300" lvl="0" indent="-28575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dirty="0" smtClean="0"/>
              <a:t>(50</a:t>
            </a:r>
            <a:r>
              <a:rPr lang="en-US" dirty="0"/>
              <a:t>% comes from reading pages and </a:t>
            </a:r>
            <a:r>
              <a:rPr lang="en-US" dirty="0" smtClean="0"/>
              <a:t>50</a:t>
            </a:r>
            <a:r>
              <a:rPr lang="en-US" dirty="0"/>
              <a:t>% from reading </a:t>
            </a:r>
            <a:r>
              <a:rPr lang="en-US" dirty="0" smtClean="0"/>
              <a:t>in-class.)</a:t>
            </a:r>
          </a:p>
          <a:p>
            <a:pPr marL="1130300" lvl="0" indent="-28575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endParaRPr lang="en-US" dirty="0"/>
          </a:p>
          <a:p>
            <a:pPr marL="1130300" lvl="0" indent="-28575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b="1" dirty="0"/>
              <a:t>Reading Requirement</a:t>
            </a:r>
            <a:r>
              <a:rPr lang="en-US" dirty="0"/>
              <a:t> = 1 complete book (at least 250 pages) per quarter plus always having a consistent book to read that is updated on your card during free reading time once the initial goal is met.</a:t>
            </a:r>
            <a:endParaRPr lang="en-US" dirty="0" smtClean="0"/>
          </a:p>
          <a:p>
            <a:pPr marL="1130300" lvl="0" indent="-28575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endParaRPr lang="en-US" i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1130300" lvl="0" indent="-28575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Tx/>
              <a:buChar char="-"/>
            </a:pPr>
            <a:r>
              <a:rPr lang="en-US" i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reading is an expectation for in-class time and any nights that students aren’t specifically assigned other work.</a:t>
            </a:r>
          </a:p>
          <a:p>
            <a:pPr marL="844550" lvl="0" indent="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None/>
            </a:pPr>
            <a:endParaRPr lang="en-US" i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0" indent="-69850" rtl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Writings / Presentations</a:t>
            </a:r>
            <a:endParaRPr lang="en-US" sz="36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 will assign various types of writings this year. They will </a:t>
            </a:r>
            <a:r>
              <a:rPr lang="en-US" sz="20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have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at least </a:t>
            </a:r>
            <a:r>
              <a:rPr lang="en-US" sz="20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two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days to complete the assignment and for most </a:t>
            </a:r>
            <a:r>
              <a:rPr lang="en-US" sz="20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papers and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there will be class time dedicated to planning/writing. </a:t>
            </a:r>
            <a:endParaRPr lang="en-US" sz="20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None/>
            </a:pPr>
            <a:endParaRPr lang="en-US" sz="20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Writings </a:t>
            </a:r>
            <a:r>
              <a:rPr lang="en-US" sz="20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and presentations will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be consistent through the </a:t>
            </a:r>
            <a:r>
              <a:rPr lang="en-US" sz="20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semester.</a:t>
            </a:r>
            <a:endParaRPr lang="en-US" sz="20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Projects and Presentations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77333" y="1460311"/>
            <a:ext cx="9422010" cy="52680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sz="18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endParaRPr lang="en-US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101600" lvl="0" indent="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100000"/>
              <a:buNone/>
            </a:pP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“</a:t>
            </a:r>
            <a:r>
              <a:rPr lang="en-US" sz="2400" i="1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Studies show that many people fear the thought of giving a speech more than they do the thought of dying</a:t>
            </a: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.”     </a:t>
            </a:r>
          </a:p>
          <a:p>
            <a:pPr marL="1371600" lvl="0" indent="45720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en-US" sz="2400" i="1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Communication Matters </a:t>
            </a: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(Chapter 2</a:t>
            </a: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)</a:t>
            </a:r>
          </a:p>
          <a:p>
            <a:pPr marL="1371600" lvl="0" indent="45720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endParaRPr lang="en-US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1371600" lvl="0" indent="45720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endParaRPr lang="en-US" dirty="0" smtClean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1371600" lvl="0" indent="457200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endParaRPr lang="en-US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Students </a:t>
            </a: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have already had one presentation this year</a:t>
            </a: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dirty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There will be several more throughout the semester.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None/>
            </a:pPr>
            <a:endParaRPr lang="en-US" sz="18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dirty="0" smtClean="0"/>
              <a:t>Students will need to know how to work together, communicate well, and have the confidence to deliver a well-developed presentation in college and in future careers.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dirty="0" smtClean="0"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dirty="0" smtClean="0"/>
              <a:t>These presentations will</a:t>
            </a: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develop confidence.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sz="18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dirty="0" smtClean="0"/>
              <a:t>These presentations will develop research skills and organizational skills.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Email 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77324" y="2160601"/>
            <a:ext cx="9046800" cy="430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4038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sng" strike="noStrike" cap="none" dirty="0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3"/>
              </a:rPr>
              <a:t>jferguson@wcpss.net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59999"/>
              <a:buFont typeface="Noto Sans Symbols"/>
              <a:buNone/>
            </a:pPr>
            <a:endParaRPr sz="24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4038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 usually check my email 2-3 times each day at school. I usually do not check email from home. </a:t>
            </a:r>
          </a:p>
          <a:p>
            <a:pPr marL="342900" marR="0" lvl="0" indent="-4038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Please keep in mind that depending on what is going on in class and extra-duty responsibilities that I may have to fulfill, I may not be able to respond  to your email within a matter of hours after it is sent. </a:t>
            </a:r>
          </a:p>
          <a:p>
            <a:pPr marL="342900" marR="0" lvl="0" indent="-4038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 will respond in a timely manner.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None/>
            </a:pPr>
            <a:endParaRPr lang="en-US"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Goal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“</a:t>
            </a:r>
            <a:r>
              <a:rPr lang="en-US" sz="1800" b="0" i="1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 express to my students that reading is not an add-on to the class. It is the cornerstone</a:t>
            </a: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.” 		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1" i="1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			The Book Whisperer</a:t>
            </a: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by Donalyn Miller (p. 50)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 hope that students find this class to be one that teaches them written and verbal communication skills, helps them to explore new ideas, and encourages them to grow as a person, as a life-long learner, and as a life-long reader.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677325" y="316200"/>
            <a:ext cx="8596800" cy="155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Experience and Education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65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65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65" dirty="0"/>
          </a:p>
          <a:p>
            <a:pPr marL="342900" marR="0" lvl="0" indent="-41071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dirty="0"/>
              <a:t>Apex </a:t>
            </a:r>
            <a:r>
              <a:rPr lang="en-US" sz="2400" dirty="0" smtClean="0"/>
              <a:t>High School 2017- (I’m home!)</a:t>
            </a:r>
          </a:p>
          <a:p>
            <a:pPr marL="342900" marR="0" lvl="0" indent="-41071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endParaRPr lang="en-US" sz="2400" dirty="0" smtClean="0"/>
          </a:p>
          <a:p>
            <a:pPr marL="342900" marR="0" lvl="0" indent="-41071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dirty="0" smtClean="0"/>
              <a:t>Apex Friendship High School 2016-2017</a:t>
            </a:r>
            <a:endParaRPr lang="en-US" sz="2400" dirty="0"/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342900" marR="0" lvl="0" indent="-41071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Apex High S</a:t>
            </a:r>
            <a:r>
              <a:rPr lang="en-US" sz="2400" dirty="0"/>
              <a:t>chool January 1994 - June 2016</a:t>
            </a:r>
          </a:p>
          <a:p>
            <a:pPr marL="342900" marR="0" lvl="0" indent="-4107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N. C. State - B.A. English 1993</a:t>
            </a:r>
          </a:p>
          <a:p>
            <a:pPr marL="342900" marR="0" lvl="0" indent="-410718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UNC Chapel Hill - M.Ed. Literacy 2011 (Literacy Specialist)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8352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sz="1665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7" name="Shape 157" descr="apex_logo_sm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99096" y="892545"/>
            <a:ext cx="1508400" cy="183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Shape 158" descr="ncsta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04592" y="5054785"/>
            <a:ext cx="1744500" cy="174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Shape 159" descr="unc-logo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096547" y="5211086"/>
            <a:ext cx="1773600" cy="143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87450" y="192975"/>
            <a:ext cx="11332800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Curriculum</a:t>
            </a:r>
            <a:endParaRPr lang="en-US" dirty="0"/>
          </a:p>
        </p:txBody>
      </p:sp>
      <p:sp>
        <p:nvSpPr>
          <p:cNvPr id="168" name="Shape 168"/>
          <p:cNvSpPr txBox="1"/>
          <p:nvPr/>
        </p:nvSpPr>
        <p:spPr>
          <a:xfrm>
            <a:off x="792994" y="4265999"/>
            <a:ext cx="155442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1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The Odyssey</a:t>
            </a:r>
            <a:endParaRPr lang="en-US" sz="1800" b="0" i="1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4127505" y="4237158"/>
            <a:ext cx="1772399" cy="6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i="1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Romeo and Juliet</a:t>
            </a:r>
            <a:endParaRPr lang="en-US" sz="1800" b="0" i="1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3422519" y="3504007"/>
            <a:ext cx="2201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1" u="none" strike="noStrike" cap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7596943" y="4224252"/>
            <a:ext cx="1961100" cy="6591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i="1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To Kill a Mockingbird</a:t>
            </a:r>
            <a:endParaRPr lang="en-US" sz="1800" b="0" i="1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734375" y="5497850"/>
            <a:ext cx="9108000" cy="121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We will also cover other works of poetry, art, short stories, and short 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plays and we will work on grammar, vocabulary, and  public speaking and communication skills.</a:t>
            </a:r>
            <a:endParaRPr lang="en-US" sz="1800" b="0" i="0" u="none" strike="noStrike" cap="none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 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*Alternatives to specific texts may be provided upon request.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" name="AutoShape 2" descr="Image result for 1984 book"/>
          <p:cNvSpPr>
            <a:spLocks noChangeAspect="1" noChangeArrowheads="1"/>
          </p:cNvSpPr>
          <p:nvPr/>
        </p:nvSpPr>
        <p:spPr bwMode="auto">
          <a:xfrm>
            <a:off x="678441" y="1700406"/>
            <a:ext cx="1535327" cy="1535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25" y="1227450"/>
            <a:ext cx="1999081" cy="30073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9596" y="1227451"/>
            <a:ext cx="1824406" cy="2954694"/>
          </a:xfrm>
          <a:prstGeom prst="rect">
            <a:avLst/>
          </a:prstGeom>
        </p:spPr>
      </p:pic>
      <p:sp>
        <p:nvSpPr>
          <p:cNvPr id="9" name="AutoShape 2" descr="Image result for to kill a mockingbir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6" descr="Image result for to kill a mockingbir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062" y="1224774"/>
            <a:ext cx="1855485" cy="29573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677325" y="131600"/>
            <a:ext cx="8596800" cy="774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1800"/>
              </a:spcBef>
              <a:spcAft>
                <a:spcPts val="4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-US" sz="3000" b="1" dirty="0">
                <a:latin typeface="Arial"/>
                <a:ea typeface="Arial"/>
                <a:cs typeface="Arial"/>
                <a:sym typeface="Arial"/>
              </a:rPr>
              <a:t>Suggested Books for Purchasing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77325" y="1067300"/>
            <a:ext cx="10860000" cy="552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sz="2400" b="1" i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If you want </a:t>
            </a:r>
            <a:r>
              <a:rPr lang="en-US" sz="2400" b="1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 have your own copies to </a:t>
            </a:r>
            <a:r>
              <a:rPr lang="en-US" sz="2400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take home and to annotate: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lang="en-US" sz="2400" b="1" i="1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To Kill </a:t>
            </a:r>
            <a:r>
              <a:rPr lang="en-US" sz="2400" b="1" i="1" dirty="0" smtClean="0">
                <a:solidFill>
                  <a:srgbClr val="FF0000"/>
                </a:solidFill>
              </a:rPr>
              <a:t>a </a:t>
            </a:r>
            <a:r>
              <a:rPr lang="en-US" sz="2400" b="1" i="1" dirty="0">
                <a:solidFill>
                  <a:srgbClr val="FF0000"/>
                </a:solidFill>
              </a:rPr>
              <a:t>Mockingbird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by Harper Lee </a:t>
            </a:r>
            <a:endParaRPr lang="en-US" sz="2400" dirty="0" smtClean="0"/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en-US" sz="2400" b="1" dirty="0"/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r>
              <a:rPr lang="en-US" sz="2400" b="1" dirty="0" smtClean="0"/>
              <a:t>ISBN 978-0-06-093546-7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en-US" sz="2400" b="1" dirty="0"/>
          </a:p>
          <a:p>
            <a:pPr>
              <a:spcBef>
                <a:spcPts val="0"/>
              </a:spcBef>
              <a:buClr>
                <a:schemeClr val="dk1"/>
              </a:buClr>
              <a:buSzPct val="45833"/>
              <a:buNone/>
            </a:pPr>
            <a:endParaRPr lang="en-US" sz="2400" dirty="0"/>
          </a:p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endParaRPr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847" y="2314454"/>
            <a:ext cx="3058347" cy="43607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999" y="3552503"/>
            <a:ext cx="2342023" cy="312269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616912" y="42359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36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Free Reading Initiative Information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677333" y="1364776"/>
            <a:ext cx="8596668" cy="53635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We </a:t>
            </a: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want to create life-long readers.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Many skills that we teach in isolation could be learned by reading</a:t>
            </a: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15-20 minutes of free-choice reading for 4 days each week</a:t>
            </a:r>
            <a:r>
              <a:rPr lang="en-US" sz="18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</a:p>
          <a:p>
            <a:pPr lvl="0" indent="-342900"/>
            <a:r>
              <a:rPr lang="en-US" b="1" dirty="0"/>
              <a:t>Reading Requirement</a:t>
            </a:r>
            <a:r>
              <a:rPr lang="en-US" dirty="0"/>
              <a:t> = 1 complete book (at least 250 pages) per quarter plus always having a consistent book to read </a:t>
            </a:r>
            <a:r>
              <a:rPr lang="en-US" dirty="0" smtClean="0"/>
              <a:t>during </a:t>
            </a:r>
            <a:r>
              <a:rPr lang="en-US" dirty="0"/>
              <a:t>free reading time once the initial goal is met.</a:t>
            </a:r>
            <a:br>
              <a:rPr lang="en-US" dirty="0"/>
            </a:br>
            <a:endParaRPr lang="en-US"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1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Parents</a:t>
            </a: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, please note that I have not read all the books that the students will be reading. Therefore, there is an expectation that you engage your children in conversations about their reading selections (especially free-reading choices) to ensure that there is no objectionable content.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Please consider donating new or </a:t>
            </a:r>
            <a:r>
              <a:rPr lang="en-US" sz="1800" b="0" i="0" u="sng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used</a:t>
            </a: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books. ☺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18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 great place to get cheap books: </a:t>
            </a:r>
            <a:r>
              <a:rPr lang="en-US" sz="1800" b="1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thriftbooks.com or </a:t>
            </a:r>
            <a:r>
              <a:rPr lang="en-US" sz="1800" b="1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All Booked Up </a:t>
            </a:r>
            <a:r>
              <a:rPr lang="en-US" sz="1800" b="1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in downtown Apex. </a:t>
            </a:r>
            <a:endParaRPr lang="en-US" sz="1800" b="1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677325" y="160850"/>
            <a:ext cx="8596800" cy="359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sz="2400" b="0" i="0" u="none" strike="noStrike" cap="none" dirty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Most Needed Books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10600" y="520250"/>
            <a:ext cx="10076700" cy="63377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03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i="1" dirty="0"/>
              <a:t>Any book boys will </a:t>
            </a:r>
            <a:r>
              <a:rPr lang="en-US" sz="1400" i="1" dirty="0" smtClean="0"/>
              <a:t>like (Biographies / Sports Books / Mike and Mike’s Rules for Sports and Life / Tony Dungy Books)</a:t>
            </a:r>
            <a:endParaRPr lang="en-US" sz="1400" i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i="1" dirty="0"/>
          </a:p>
          <a:p>
            <a:pPr marL="342900" marR="0" lvl="0" indent="-3403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i="1" dirty="0" smtClean="0"/>
              <a:t>Nineteen Minutes by Jodi </a:t>
            </a:r>
            <a:r>
              <a:rPr lang="en-US" sz="1400" i="1" dirty="0" err="1" smtClean="0"/>
              <a:t>Picoult</a:t>
            </a:r>
            <a:endParaRPr lang="en-US" sz="1400" i="1" dirty="0" smtClean="0"/>
          </a:p>
          <a:p>
            <a:pPr marL="342900" marR="0" lvl="0" indent="-3403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endParaRPr lang="en-US" sz="1400" i="1" dirty="0"/>
          </a:p>
          <a:p>
            <a:pPr marL="342900" marR="0" lvl="0" indent="-3403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i="1" dirty="0" smtClean="0"/>
              <a:t>Not If I Save You First by Ally Carter</a:t>
            </a:r>
            <a:endParaRPr lang="en-US" sz="1400" i="1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i="1" dirty="0"/>
          </a:p>
          <a:p>
            <a:pPr marL="342900" marR="0" lvl="0" indent="-3403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Just </a:t>
            </a: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One Day    / Just </a:t>
            </a:r>
            <a:r>
              <a:rPr lang="en-US" sz="1400" i="1" dirty="0"/>
              <a:t>One Year 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by Gayle </a:t>
            </a:r>
            <a:r>
              <a:rPr lang="en-US" sz="14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Forman</a:t>
            </a:r>
          </a:p>
          <a:p>
            <a:pPr marL="342900" marR="0" lvl="0" indent="-34036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dirty="0" smtClean="0"/>
              <a:t>All the Bright Places by </a:t>
            </a:r>
            <a:r>
              <a:rPr lang="en-US" sz="1400" smtClean="0"/>
              <a:t>Jennifer Niven</a:t>
            </a:r>
            <a:endParaRPr lang="en-US" sz="14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254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endParaRPr lang="en-US" sz="14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0360">
              <a:spcBef>
                <a:spcPts val="0"/>
              </a:spcBef>
              <a:buSzPct val="100000"/>
            </a:pPr>
            <a:r>
              <a:rPr lang="en-US" sz="1400" i="1" dirty="0"/>
              <a:t>Thirteen Reasons Why</a:t>
            </a:r>
            <a:r>
              <a:rPr lang="en-US" sz="1400" dirty="0"/>
              <a:t> </a:t>
            </a:r>
            <a:r>
              <a:rPr lang="en-US" sz="1400" dirty="0" smtClean="0"/>
              <a:t>by </a:t>
            </a:r>
            <a:r>
              <a:rPr lang="en-US" sz="1400" dirty="0"/>
              <a:t>Jay </a:t>
            </a:r>
            <a:r>
              <a:rPr lang="en-US" sz="1400" dirty="0" smtClean="0"/>
              <a:t>Asher</a:t>
            </a:r>
          </a:p>
          <a:p>
            <a:pPr lvl="0" indent="-340360">
              <a:buSzPct val="100000"/>
            </a:pPr>
            <a:r>
              <a:rPr lang="en-US" sz="1400" i="1" dirty="0"/>
              <a:t>Tell Me Three Things  </a:t>
            </a:r>
            <a:r>
              <a:rPr lang="en-US" sz="1400" dirty="0"/>
              <a:t>by Julie </a:t>
            </a:r>
            <a:r>
              <a:rPr lang="en-US" sz="1400" dirty="0" err="1"/>
              <a:t>Buxbaum</a:t>
            </a:r>
            <a:endParaRPr lang="en-US" sz="1400" dirty="0"/>
          </a:p>
          <a:p>
            <a:pPr lvl="0" indent="-340360">
              <a:buSzPct val="100000"/>
            </a:pPr>
            <a:r>
              <a:rPr lang="en-US" sz="1400" i="1" dirty="0"/>
              <a:t>The Cellar </a:t>
            </a:r>
            <a:r>
              <a:rPr lang="en-US" sz="1400" dirty="0"/>
              <a:t>by Natasha </a:t>
            </a:r>
            <a:r>
              <a:rPr lang="en-US" sz="1400" dirty="0" smtClean="0"/>
              <a:t>Preston</a:t>
            </a:r>
            <a:endParaRPr lang="en-US" sz="1400" i="1" dirty="0" smtClean="0"/>
          </a:p>
          <a:p>
            <a:pPr lvl="0" indent="-340360">
              <a:buSzPct val="100000"/>
            </a:pPr>
            <a:r>
              <a:rPr lang="en-US" sz="1400" i="1" dirty="0"/>
              <a:t>You Are the Placebo: Making Your Mind Matter </a:t>
            </a:r>
            <a:r>
              <a:rPr lang="en-US" sz="1400" dirty="0"/>
              <a:t>by Dr. Joe </a:t>
            </a:r>
            <a:r>
              <a:rPr lang="en-US" sz="1400" dirty="0" err="1"/>
              <a:t>Dispenza</a:t>
            </a:r>
            <a:endParaRPr lang="en-US" sz="1400" dirty="0"/>
          </a:p>
          <a:p>
            <a:pPr lvl="0" indent="-340360">
              <a:buSzPct val="100000"/>
            </a:pPr>
            <a:r>
              <a:rPr lang="en-US" sz="1400" i="1" dirty="0"/>
              <a:t>Lean In</a:t>
            </a:r>
            <a:r>
              <a:rPr lang="en-US" sz="1400" dirty="0"/>
              <a:t>   by Sheryl </a:t>
            </a:r>
            <a:r>
              <a:rPr lang="en-US" sz="1400" dirty="0" smtClean="0"/>
              <a:t>Sandberg</a:t>
            </a:r>
            <a:endParaRPr lang="en-US" sz="14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03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 Summer I Turned Pretty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dirty="0"/>
              <a:t> </a:t>
            </a:r>
            <a:r>
              <a:rPr lang="en-US" sz="1400" dirty="0" smtClean="0"/>
              <a:t>/ </a:t>
            </a: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It’s </a:t>
            </a: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Not Summer Without You </a:t>
            </a:r>
            <a:r>
              <a:rPr lang="en-US" sz="1400" dirty="0"/>
              <a:t> </a:t>
            </a:r>
            <a:r>
              <a:rPr lang="en-US" sz="1400" dirty="0" smtClean="0"/>
              <a:t> /  </a:t>
            </a: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We’ll </a:t>
            </a: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Always Have Summer 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by Jenny Han</a:t>
            </a:r>
          </a:p>
          <a:p>
            <a:pPr marL="342900" marR="0" lvl="0" indent="-3403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 </a:t>
            </a: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Am Number Four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   </a:t>
            </a:r>
            <a:r>
              <a:rPr lang="en-US" sz="14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/    </a:t>
            </a: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 </a:t>
            </a: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Power of Six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by Pittacus Lore </a:t>
            </a:r>
            <a:endParaRPr lang="en-US" sz="14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03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The </a:t>
            </a:r>
            <a:r>
              <a:rPr lang="en-US" sz="1400" b="0" i="1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Last Little Blue Envelope</a:t>
            </a:r>
            <a:r>
              <a:rPr lang="en-US" sz="1400" b="0" i="0" u="none" strike="noStrike" cap="none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by Maureen </a:t>
            </a:r>
            <a:r>
              <a:rPr lang="en-US" sz="1400" b="0" i="0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Johnson</a:t>
            </a:r>
          </a:p>
          <a:p>
            <a:pPr lvl="0" indent="-340360">
              <a:buSzPct val="100000"/>
            </a:pPr>
            <a:r>
              <a:rPr lang="en-US" sz="1400" i="1" dirty="0"/>
              <a:t>Gym Candy by Carl </a:t>
            </a:r>
            <a:r>
              <a:rPr lang="en-US" sz="1400" i="1" dirty="0" err="1" smtClean="0"/>
              <a:t>Dueker</a:t>
            </a:r>
            <a:endParaRPr lang="en-US" sz="1400" i="1" dirty="0" smtClean="0"/>
          </a:p>
          <a:p>
            <a:pPr lvl="0" indent="-340360">
              <a:buSzPct val="100000"/>
            </a:pPr>
            <a:r>
              <a:rPr lang="en-US" sz="1400" i="1" dirty="0" smtClean="0"/>
              <a:t>The Book Thief by Markus </a:t>
            </a:r>
            <a:r>
              <a:rPr lang="en-US" sz="1400" i="1" dirty="0" smtClean="0"/>
              <a:t>Zusak</a:t>
            </a:r>
            <a:endParaRPr lang="en-US" sz="1400" dirty="0"/>
          </a:p>
          <a:p>
            <a:pPr lvl="0" indent="-340360">
              <a:buSzPct val="100000"/>
            </a:pPr>
            <a:r>
              <a:rPr lang="en-US" sz="1400" i="1" dirty="0" smtClean="0"/>
              <a:t>Any of the later Harry Potter books by J.K. Rowling</a:t>
            </a:r>
          </a:p>
          <a:p>
            <a:pPr lvl="0" indent="-340360">
              <a:buSzPct val="100000"/>
            </a:pPr>
            <a:r>
              <a:rPr lang="en-US" sz="1400" b="0" i="1" u="none" strike="noStrike" cap="none" dirty="0" smtClean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Any Nicholas Sparks Book (especially The Lucky One, Bend in the Road, Safe Haven, Longest Ride)</a:t>
            </a:r>
            <a:endParaRPr lang="en-US" sz="1400" b="0" i="0" u="none" strike="noStrike" cap="none" dirty="0" smtClean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03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1400" i="1" dirty="0" smtClean="0"/>
              <a:t>The Quarantine </a:t>
            </a:r>
            <a:r>
              <a:rPr lang="en-US" sz="1400" dirty="0" smtClean="0"/>
              <a:t>Series by Lex </a:t>
            </a:r>
            <a:r>
              <a:rPr lang="en-US" sz="1400" dirty="0" smtClean="0"/>
              <a:t>Thomas</a:t>
            </a:r>
            <a:endParaRPr lang="en-US" sz="14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Class Needs: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 Disinfectant Wipes</a:t>
            </a:r>
          </a:p>
          <a:p>
            <a:endParaRPr lang="en-US" sz="4400" dirty="0"/>
          </a:p>
          <a:p>
            <a:r>
              <a:rPr lang="en-US" sz="4400" dirty="0" smtClean="0"/>
              <a:t> Computer Paper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16346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rPr lang="en-US" dirty="0" smtClean="0"/>
              <a:t>Freshmen</a:t>
            </a:r>
            <a:r>
              <a:rPr lang="en-US" sz="3600" b="0" i="0" u="none" strike="noStrike" cap="none" dirty="0" smtClean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 English</a:t>
            </a:r>
            <a:r>
              <a:rPr lang="en-US" dirty="0"/>
              <a:t> </a:t>
            </a:r>
            <a:r>
              <a:rPr lang="en-US" dirty="0" smtClean="0"/>
              <a:t>Final Exam: NCFE</a:t>
            </a:r>
            <a:endParaRPr lang="en-US" sz="3600" b="0" i="0" u="none" strike="noStrike" cap="none" dirty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2800" dirty="0" smtClean="0"/>
              <a:t>Skill-based 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sz="2800" dirty="0" smtClean="0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2800" dirty="0" smtClean="0"/>
              <a:t>Practice activities / sample tests will be on my </a:t>
            </a:r>
            <a:r>
              <a:rPr lang="en-US" sz="2800" dirty="0" err="1" smtClean="0"/>
              <a:t>weebly</a:t>
            </a:r>
            <a:r>
              <a:rPr lang="en-US" sz="2800" dirty="0" smtClean="0"/>
              <a:t> site.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endParaRPr lang="en-US" sz="2800" dirty="0" smtClean="0"/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en-US" sz="2800" b="0" i="0" u="none" strike="noStrike" cap="none" dirty="0" smtClean="0">
                <a:solidFill>
                  <a:srgbClr val="3F3F3F"/>
                </a:solidFill>
                <a:sym typeface="Trebuchet MS"/>
              </a:rPr>
              <a:t>ApexFerg.weebly.com</a:t>
            </a:r>
            <a:endParaRPr lang="en-US" sz="2800" b="0" i="0" u="none" strike="noStrike" cap="none" dirty="0">
              <a:solidFill>
                <a:srgbClr val="3F3F3F"/>
              </a:solidFill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None/>
            </a:pPr>
            <a:endParaRPr sz="2800" b="1" i="1" u="none" strike="noStrike" cap="none" dirty="0">
              <a:solidFill>
                <a:srgbClr val="3F3F3F"/>
              </a:solidFill>
              <a:sym typeface="Trebuchet M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838</Words>
  <Application>Microsoft Office PowerPoint</Application>
  <PresentationFormat>Widescreen</PresentationFormat>
  <Paragraphs>133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Cabin</vt:lpstr>
      <vt:lpstr>Noto Sans Symbols</vt:lpstr>
      <vt:lpstr>Times New Roman</vt:lpstr>
      <vt:lpstr>Trebuchet MS</vt:lpstr>
      <vt:lpstr>Facet</vt:lpstr>
      <vt:lpstr>English I</vt:lpstr>
      <vt:lpstr>Goal</vt:lpstr>
      <vt:lpstr>Experience and Education</vt:lpstr>
      <vt:lpstr>Curriculum</vt:lpstr>
      <vt:lpstr>Suggested Books for Purchasing </vt:lpstr>
      <vt:lpstr>Free Reading Initiative Information</vt:lpstr>
      <vt:lpstr>Most Needed Books</vt:lpstr>
      <vt:lpstr>Other Class Needs:</vt:lpstr>
      <vt:lpstr>Freshmen English Final Exam: NCFE</vt:lpstr>
      <vt:lpstr>ApexFerg.weebly.com</vt:lpstr>
      <vt:lpstr>Grading:</vt:lpstr>
      <vt:lpstr>Writings / Presentations</vt:lpstr>
      <vt:lpstr>Projects and Presentations</vt:lpstr>
      <vt:lpstr>Email 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</dc:title>
  <dc:creator>Jeffrey Ferguson</dc:creator>
  <cp:lastModifiedBy>Jeffrey Ferguson</cp:lastModifiedBy>
  <cp:revision>72</cp:revision>
  <dcterms:modified xsi:type="dcterms:W3CDTF">2018-04-11T17:59:48Z</dcterms:modified>
</cp:coreProperties>
</file>